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68" r:id="rId3"/>
    <p:sldId id="258" r:id="rId4"/>
    <p:sldId id="276" r:id="rId5"/>
    <p:sldId id="259" r:id="rId6"/>
    <p:sldId id="272" r:id="rId7"/>
    <p:sldId id="261" r:id="rId8"/>
    <p:sldId id="262" r:id="rId9"/>
    <p:sldId id="278" r:id="rId10"/>
    <p:sldId id="267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434" autoAdjust="0"/>
  </p:normalViewPr>
  <p:slideViewPr>
    <p:cSldViewPr snapToGrid="0">
      <p:cViewPr>
        <p:scale>
          <a:sx n="90" d="100"/>
          <a:sy n="90" d="100"/>
        </p:scale>
        <p:origin x="66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lkor\Documents\college\phy%20114\Midterm-2-Post(5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lkor\Dropbox\Taylor_enrichments\Taylor%20Oman%20Triangle\Triangle%20oman%20TCD%20for%20new%20experiment%20setu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lkor\Dropbox\Taylor_enrichments\Taylor%20Oman%20Triangle\Triangle%20oman%20TCD%20for%20new%20experiment%20setu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Growth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067825896762904"/>
          <c:y val="0.17171296296296298"/>
          <c:w val="0.82498840769903758"/>
          <c:h val="0.62271617089530473"/>
        </c:manualLayout>
      </c:layout>
      <c:scatterChart>
        <c:scatterStyle val="lineMarker"/>
        <c:varyColors val="0"/>
        <c:ser>
          <c:idx val="0"/>
          <c:order val="0"/>
          <c:tx>
            <c:strRef>
              <c:f>'[Midterm-2-Post(5).xlsx]Sheet3'!$E$1</c:f>
              <c:strCache>
                <c:ptCount val="1"/>
                <c:pt idx="0">
                  <c:v>%CH4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'[Midterm-2-Post(5).xlsx]Sheet3'!$D$2:$D$9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</c:numCache>
            </c:numRef>
          </c:xVal>
          <c:yVal>
            <c:numRef>
              <c:f>'[Midterm-2-Post(5).xlsx]Sheet3'!$E$2:$E$9</c:f>
              <c:numCache>
                <c:formatCode>General</c:formatCode>
                <c:ptCount val="8"/>
                <c:pt idx="1">
                  <c:v>4.8</c:v>
                </c:pt>
                <c:pt idx="2">
                  <c:v>4.5999999999999996</c:v>
                </c:pt>
                <c:pt idx="3">
                  <c:v>4.4000000000000004</c:v>
                </c:pt>
                <c:pt idx="4">
                  <c:v>4.2</c:v>
                </c:pt>
                <c:pt idx="5">
                  <c:v>4</c:v>
                </c:pt>
                <c:pt idx="6">
                  <c:v>3.8</c:v>
                </c:pt>
                <c:pt idx="7">
                  <c:v>3.6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2002128"/>
        <c:axId val="1462013008"/>
      </c:scatterChart>
      <c:valAx>
        <c:axId val="1462002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Days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2013008"/>
        <c:crosses val="autoZero"/>
        <c:crossBetween val="midCat"/>
      </c:valAx>
      <c:valAx>
        <c:axId val="1462013008"/>
        <c:scaling>
          <c:orientation val="minMax"/>
          <c:max val="6"/>
          <c:min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%CH4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2002128"/>
        <c:crosses val="autoZero"/>
        <c:crossBetween val="midCat"/>
      </c:valAx>
      <c:spPr>
        <a:solidFill>
          <a:schemeClr val="lt1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Enrichment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9827264078314E-2"/>
          <c:y val="0.17837962962962964"/>
          <c:w val="0.8434922027076931"/>
          <c:h val="0.61604950422863813"/>
        </c:manualLayout>
      </c:layout>
      <c:scatterChart>
        <c:scatterStyle val="lineMarker"/>
        <c:varyColors val="0"/>
        <c:ser>
          <c:idx val="0"/>
          <c:order val="0"/>
          <c:tx>
            <c:v>Time Point 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'Triangle enrichment CH4'!$I$4</c:f>
                <c:numCache>
                  <c:formatCode>General</c:formatCode>
                  <c:ptCount val="1"/>
                  <c:pt idx="0">
                    <c:v>0.13736479944435101</c:v>
                  </c:pt>
                </c:numCache>
              </c:numRef>
            </c:plus>
            <c:minus>
              <c:numRef>
                <c:f>'Triangle enrichment CH4'!$I$4</c:f>
                <c:numCache>
                  <c:formatCode>General</c:formatCode>
                  <c:ptCount val="1"/>
                  <c:pt idx="0">
                    <c:v>0.13736479944435101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'Triangle enrichment CH4'!$D$4</c:f>
              <c:numCache>
                <c:formatCode>General</c:formatCode>
                <c:ptCount val="1"/>
                <c:pt idx="0">
                  <c:v>2</c:v>
                </c:pt>
              </c:numCache>
            </c:numRef>
          </c:xVal>
          <c:yVal>
            <c:numRef>
              <c:f>'Triangle enrichment CH4'!$H$4</c:f>
              <c:numCache>
                <c:formatCode>General</c:formatCode>
                <c:ptCount val="1"/>
                <c:pt idx="0">
                  <c:v>4.2051706462375806</c:v>
                </c:pt>
              </c:numCache>
            </c:numRef>
          </c:yVal>
          <c:smooth val="0"/>
          <c:extLst/>
        </c:ser>
        <c:ser>
          <c:idx val="1"/>
          <c:order val="1"/>
          <c:tx>
            <c:v>Time Point 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'Triangle enrichment CH4'!$I$7</c:f>
                <c:numCache>
                  <c:formatCode>General</c:formatCode>
                  <c:ptCount val="1"/>
                  <c:pt idx="0">
                    <c:v>0.34311496846426442</c:v>
                  </c:pt>
                </c:numCache>
              </c:numRef>
            </c:plus>
            <c:minus>
              <c:numRef>
                <c:f>'Triangle enrichment CH4'!$I$7</c:f>
                <c:numCache>
                  <c:formatCode>General</c:formatCode>
                  <c:ptCount val="1"/>
                  <c:pt idx="0">
                    <c:v>0.34311496846426442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'Triangle enrichment CH4'!$D$7</c:f>
              <c:numCache>
                <c:formatCode>General</c:formatCode>
                <c:ptCount val="1"/>
                <c:pt idx="0">
                  <c:v>4</c:v>
                </c:pt>
              </c:numCache>
            </c:numRef>
          </c:xVal>
          <c:yVal>
            <c:numRef>
              <c:f>'Triangle enrichment CH4'!$H$7</c:f>
              <c:numCache>
                <c:formatCode>General</c:formatCode>
                <c:ptCount val="1"/>
                <c:pt idx="0">
                  <c:v>4.5643819651831885</c:v>
                </c:pt>
              </c:numCache>
            </c:numRef>
          </c:yVal>
          <c:smooth val="0"/>
          <c:extLst/>
        </c:ser>
        <c:ser>
          <c:idx val="2"/>
          <c:order val="2"/>
          <c:tx>
            <c:v>Time Point 3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'Triangle enrichment CH4'!$I$10</c:f>
                <c:numCache>
                  <c:formatCode>General</c:formatCode>
                  <c:ptCount val="1"/>
                  <c:pt idx="0">
                    <c:v>0.12926854307302957</c:v>
                  </c:pt>
                </c:numCache>
              </c:numRef>
            </c:plus>
            <c:minus>
              <c:numRef>
                <c:f>'Triangle enrichment CH4'!$I$10</c:f>
                <c:numCache>
                  <c:formatCode>General</c:formatCode>
                  <c:ptCount val="1"/>
                  <c:pt idx="0">
                    <c:v>0.12926854307302957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'Triangle enrichment CH4'!$D$10</c:f>
              <c:numCache>
                <c:formatCode>General</c:formatCode>
                <c:ptCount val="1"/>
                <c:pt idx="0">
                  <c:v>6</c:v>
                </c:pt>
              </c:numCache>
            </c:numRef>
          </c:xVal>
          <c:yVal>
            <c:numRef>
              <c:f>'Triangle enrichment CH4'!$H$10</c:f>
              <c:numCache>
                <c:formatCode>General</c:formatCode>
                <c:ptCount val="1"/>
                <c:pt idx="0">
                  <c:v>4.6801923178528027</c:v>
                </c:pt>
              </c:numCache>
            </c:numRef>
          </c:yVal>
          <c:smooth val="0"/>
          <c:extLst/>
        </c:ser>
        <c:ser>
          <c:idx val="3"/>
          <c:order val="3"/>
          <c:tx>
            <c:v>Time Point 4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'Triangle enrichment CH4'!$I$13</c:f>
                <c:numCache>
                  <c:formatCode>General</c:formatCode>
                  <c:ptCount val="1"/>
                  <c:pt idx="0">
                    <c:v>8.316843641092999E-3</c:v>
                  </c:pt>
                </c:numCache>
              </c:numRef>
            </c:plus>
            <c:minus>
              <c:numRef>
                <c:f>'Triangle enrichment CH4'!$I$13</c:f>
                <c:numCache>
                  <c:formatCode>General</c:formatCode>
                  <c:ptCount val="1"/>
                  <c:pt idx="0">
                    <c:v>8.316843641092999E-3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'Triangle enrichment CH4'!$D$13</c:f>
              <c:numCache>
                <c:formatCode>General</c:formatCode>
                <c:ptCount val="1"/>
                <c:pt idx="0">
                  <c:v>9</c:v>
                </c:pt>
              </c:numCache>
            </c:numRef>
          </c:xVal>
          <c:yVal>
            <c:numRef>
              <c:f>'Triangle enrichment CH4'!$H$13</c:f>
              <c:numCache>
                <c:formatCode>General</c:formatCode>
                <c:ptCount val="1"/>
                <c:pt idx="0">
                  <c:v>3.9684624321184447</c:v>
                </c:pt>
              </c:numCache>
            </c:numRef>
          </c:yVal>
          <c:smooth val="0"/>
          <c:extLst/>
        </c:ser>
        <c:ser>
          <c:idx val="4"/>
          <c:order val="4"/>
          <c:tx>
            <c:strRef>
              <c:f>'Triangle enrichment CH4'!$C$16</c:f>
              <c:strCache>
                <c:ptCount val="1"/>
                <c:pt idx="0">
                  <c:v>Time point 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'Triangle enrichment CH4'!$I$16</c:f>
                <c:numCache>
                  <c:formatCode>General</c:formatCode>
                  <c:ptCount val="1"/>
                  <c:pt idx="0">
                    <c:v>0.27103611752192952</c:v>
                  </c:pt>
                </c:numCache>
              </c:numRef>
            </c:plus>
            <c:minus>
              <c:numRef>
                <c:f>'Triangle enrichment CH4'!$I$16</c:f>
                <c:numCache>
                  <c:formatCode>General</c:formatCode>
                  <c:ptCount val="1"/>
                  <c:pt idx="0">
                    <c:v>0.27103611752192952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'Triangle enrichment CH4'!$D$16</c:f>
              <c:numCache>
                <c:formatCode>General</c:formatCode>
                <c:ptCount val="1"/>
                <c:pt idx="0">
                  <c:v>11</c:v>
                </c:pt>
              </c:numCache>
            </c:numRef>
          </c:xVal>
          <c:yVal>
            <c:numRef>
              <c:f>'Triangle enrichment CH4'!$H$16</c:f>
              <c:numCache>
                <c:formatCode>General</c:formatCode>
                <c:ptCount val="1"/>
                <c:pt idx="0">
                  <c:v>3.7887932408735856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'Triangle enrichment CH4'!$C$19</c:f>
              <c:strCache>
                <c:ptCount val="1"/>
                <c:pt idx="0">
                  <c:v>time point 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'Triangle enrichment CH4'!$I$19</c:f>
                <c:numCache>
                  <c:formatCode>General</c:formatCode>
                  <c:ptCount val="1"/>
                  <c:pt idx="0">
                    <c:v>5.1222280115784592E-2</c:v>
                  </c:pt>
                </c:numCache>
              </c:numRef>
            </c:plus>
            <c:minus>
              <c:numRef>
                <c:f>'Triangle enrichment CH4'!$I$19</c:f>
                <c:numCache>
                  <c:formatCode>General</c:formatCode>
                  <c:ptCount val="1"/>
                  <c:pt idx="0">
                    <c:v>5.1222280115784592E-2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'Triangle enrichment CH4'!$D$19</c:f>
              <c:numCache>
                <c:formatCode>General</c:formatCode>
                <c:ptCount val="1"/>
                <c:pt idx="0">
                  <c:v>13</c:v>
                </c:pt>
              </c:numCache>
            </c:numRef>
          </c:xVal>
          <c:yVal>
            <c:numRef>
              <c:f>'Triangle enrichment CH4'!$H$19</c:f>
              <c:numCache>
                <c:formatCode>General</c:formatCode>
                <c:ptCount val="1"/>
                <c:pt idx="0">
                  <c:v>3.6434066141613308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'Triangle enrichment CH4'!$C$22</c:f>
              <c:strCache>
                <c:ptCount val="1"/>
                <c:pt idx="0">
                  <c:v>time point 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'Triangle enrichment CH4'!$I$22</c:f>
                <c:numCache>
                  <c:formatCode>General</c:formatCode>
                  <c:ptCount val="1"/>
                  <c:pt idx="0">
                    <c:v>0.21698485659127442</c:v>
                  </c:pt>
                </c:numCache>
              </c:numRef>
            </c:plus>
            <c:minus>
              <c:numRef>
                <c:f>'Triangle enrichment CH4'!$I$22</c:f>
                <c:numCache>
                  <c:formatCode>General</c:formatCode>
                  <c:ptCount val="1"/>
                  <c:pt idx="0">
                    <c:v>0.21698485659127442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'Triangle enrichment CH4'!$D$22</c:f>
              <c:numCache>
                <c:formatCode>General</c:formatCode>
                <c:ptCount val="1"/>
                <c:pt idx="0">
                  <c:v>16</c:v>
                </c:pt>
              </c:numCache>
            </c:numRef>
          </c:xVal>
          <c:yVal>
            <c:numRef>
              <c:f>'Triangle enrichment CH4'!$H$22</c:f>
              <c:numCache>
                <c:formatCode>General</c:formatCode>
                <c:ptCount val="1"/>
                <c:pt idx="0">
                  <c:v>3.6827052206094897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'Triangle enrichment CH4'!$C$25</c:f>
              <c:strCache>
                <c:ptCount val="1"/>
                <c:pt idx="0">
                  <c:v>time point 9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6"/>
              <c:spPr>
                <a:solidFill>
                  <a:schemeClr val="tx1"/>
                </a:solidFill>
                <a:ln w="9525">
                  <a:noFill/>
                </a:ln>
                <a:effectLst/>
              </c:spPr>
            </c:marker>
            <c:bubble3D val="0"/>
          </c:dPt>
          <c:errBars>
            <c:errDir val="y"/>
            <c:errBarType val="both"/>
            <c:errValType val="cust"/>
            <c:noEndCap val="0"/>
            <c:plus>
              <c:numRef>
                <c:f>'Triangle enrichment CH4'!$I$25</c:f>
                <c:numCache>
                  <c:formatCode>General</c:formatCode>
                  <c:ptCount val="1"/>
                  <c:pt idx="0">
                    <c:v>0.11512291643325638</c:v>
                  </c:pt>
                </c:numCache>
              </c:numRef>
            </c:plus>
            <c:minus>
              <c:numRef>
                <c:f>'Triangle enrichment CH4'!$I$25</c:f>
                <c:numCache>
                  <c:formatCode>General</c:formatCode>
                  <c:ptCount val="1"/>
                  <c:pt idx="0">
                    <c:v>0.11512291643325638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'Triangle enrichment CH4'!$D$25</c:f>
              <c:numCache>
                <c:formatCode>General</c:formatCode>
                <c:ptCount val="1"/>
                <c:pt idx="0">
                  <c:v>46</c:v>
                </c:pt>
              </c:numCache>
            </c:numRef>
          </c:xVal>
          <c:yVal>
            <c:numRef>
              <c:f>'Triangle enrichment CH4'!$H$25</c:f>
              <c:numCache>
                <c:formatCode>General</c:formatCode>
                <c:ptCount val="1"/>
                <c:pt idx="0">
                  <c:v>3.7451450755435807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'Triangle enrichment CH4'!$C$28</c:f>
              <c:strCache>
                <c:ptCount val="1"/>
                <c:pt idx="0">
                  <c:v>time point 10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6"/>
              <c:spPr>
                <a:solidFill>
                  <a:schemeClr val="tx1"/>
                </a:solidFill>
                <a:ln w="9525">
                  <a:noFill/>
                </a:ln>
                <a:effectLst/>
              </c:spPr>
            </c:marker>
            <c:bubble3D val="0"/>
          </c:dPt>
          <c:errBars>
            <c:errDir val="y"/>
            <c:errBarType val="both"/>
            <c:errValType val="cust"/>
            <c:noEndCap val="0"/>
            <c:plus>
              <c:numRef>
                <c:f>'Triangle enrichment CH4'!$I$28</c:f>
                <c:numCache>
                  <c:formatCode>General</c:formatCode>
                  <c:ptCount val="1"/>
                  <c:pt idx="0">
                    <c:v>4.1809125646165041E-2</c:v>
                  </c:pt>
                </c:numCache>
              </c:numRef>
            </c:plus>
            <c:minus>
              <c:numRef>
                <c:f>'Triangle enrichment CH4'!$I$28</c:f>
                <c:numCache>
                  <c:formatCode>General</c:formatCode>
                  <c:ptCount val="1"/>
                  <c:pt idx="0">
                    <c:v>4.1809125646165041E-2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'Triangle enrichment CH4'!$D$28</c:f>
              <c:numCache>
                <c:formatCode>General</c:formatCode>
                <c:ptCount val="1"/>
                <c:pt idx="0">
                  <c:v>72</c:v>
                </c:pt>
              </c:numCache>
            </c:numRef>
          </c:xVal>
          <c:yVal>
            <c:numRef>
              <c:f>'Triangle enrichment CH4'!$H$28</c:f>
              <c:numCache>
                <c:formatCode>General</c:formatCode>
                <c:ptCount val="1"/>
                <c:pt idx="0">
                  <c:v>3.5376000666677085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1990160"/>
        <c:axId val="1462005392"/>
      </c:scatterChart>
      <c:valAx>
        <c:axId val="146199016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Days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2005392"/>
        <c:crosses val="autoZero"/>
        <c:crossBetween val="midCat"/>
        <c:majorUnit val="10"/>
      </c:valAx>
      <c:valAx>
        <c:axId val="1462005392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Percent</a:t>
                </a:r>
                <a:r>
                  <a:rPr lang="en-US" sz="1400" baseline="0">
                    <a:solidFill>
                      <a:schemeClr val="tx1"/>
                    </a:solidFill>
                  </a:rPr>
                  <a:t> CH</a:t>
                </a:r>
                <a:r>
                  <a:rPr lang="en-US" sz="1400" baseline="-25000">
                    <a:solidFill>
                      <a:schemeClr val="tx1"/>
                    </a:solidFill>
                  </a:rPr>
                  <a:t>4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90160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C</a:t>
            </a:r>
            <a:r>
              <a:rPr lang="en-US" sz="1600" b="1" dirty="0" smtClean="0"/>
              <a:t>ontrol</a:t>
            </a:r>
            <a:endParaRPr lang="en-US" sz="1600" b="1" dirty="0"/>
          </a:p>
        </c:rich>
      </c:tx>
      <c:layout>
        <c:manualLayout>
          <c:xMode val="edge"/>
          <c:yMode val="edge"/>
          <c:x val="0.43391551967831415"/>
          <c:y val="6.9444444444444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366238860796807"/>
          <c:y val="0.18914370078740159"/>
          <c:w val="0.81175200108841072"/>
          <c:h val="0.6151353552002404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Lbls>
            <c:delete val="1"/>
          </c:dLbls>
          <c:errBars>
            <c:errDir val="y"/>
            <c:errBarType val="both"/>
            <c:errValType val="cust"/>
            <c:noEndCap val="0"/>
            <c:plus>
              <c:numRef>
                <c:f>'Triangle enrichment CH4'!$P$4</c:f>
                <c:numCache>
                  <c:formatCode>General</c:formatCode>
                  <c:ptCount val="1"/>
                  <c:pt idx="0">
                    <c:v>0.15987296790909167</c:v>
                  </c:pt>
                </c:numCache>
              </c:numRef>
            </c:plus>
            <c:minus>
              <c:numRef>
                <c:f>'Triangle enrichment CH4'!$P$4</c:f>
                <c:numCache>
                  <c:formatCode>General</c:formatCode>
                  <c:ptCount val="1"/>
                  <c:pt idx="0">
                    <c:v>0.15987296790909167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'Triangle enrichment CH4'!$K$4</c:f>
              <c:numCache>
                <c:formatCode>General</c:formatCode>
                <c:ptCount val="1"/>
                <c:pt idx="0">
                  <c:v>2</c:v>
                </c:pt>
              </c:numCache>
            </c:numRef>
          </c:xVal>
          <c:yVal>
            <c:numRef>
              <c:f>'Triangle enrichment CH4'!$O$4</c:f>
              <c:numCache>
                <c:formatCode>General</c:formatCode>
                <c:ptCount val="1"/>
                <c:pt idx="0">
                  <c:v>3.9866870771123413</c:v>
                </c:pt>
              </c:numCache>
            </c:numRef>
          </c:yVal>
          <c:smooth val="0"/>
          <c:extLst/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Lbls>
            <c:delete val="1"/>
          </c:dLbls>
          <c:errBars>
            <c:errDir val="y"/>
            <c:errBarType val="both"/>
            <c:errValType val="cust"/>
            <c:noEndCap val="0"/>
            <c:plus>
              <c:numRef>
                <c:f>'Triangle enrichment CH4'!$P$7</c:f>
                <c:numCache>
                  <c:formatCode>General</c:formatCode>
                  <c:ptCount val="1"/>
                  <c:pt idx="0">
                    <c:v>0.17688073924583844</c:v>
                  </c:pt>
                </c:numCache>
              </c:numRef>
            </c:plus>
            <c:minus>
              <c:numRef>
                <c:f>'Triangle enrichment CH4'!$P$7</c:f>
                <c:numCache>
                  <c:formatCode>General</c:formatCode>
                  <c:ptCount val="1"/>
                  <c:pt idx="0">
                    <c:v>0.17688073924583844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'Triangle enrichment CH4'!$K$7</c:f>
              <c:numCache>
                <c:formatCode>General</c:formatCode>
                <c:ptCount val="1"/>
                <c:pt idx="0">
                  <c:v>4</c:v>
                </c:pt>
              </c:numCache>
            </c:numRef>
          </c:xVal>
          <c:yVal>
            <c:numRef>
              <c:f>'Triangle enrichment CH4'!$O$7</c:f>
              <c:numCache>
                <c:formatCode>General</c:formatCode>
                <c:ptCount val="1"/>
                <c:pt idx="0">
                  <c:v>4.1922596935926384</c:v>
                </c:pt>
              </c:numCache>
            </c:numRef>
          </c:yVal>
          <c:smooth val="0"/>
          <c:extLst/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Lbls>
            <c:delete val="1"/>
          </c:dLbls>
          <c:errBars>
            <c:errDir val="y"/>
            <c:errBarType val="both"/>
            <c:errValType val="cust"/>
            <c:noEndCap val="0"/>
            <c:plus>
              <c:numRef>
                <c:f>'Triangle enrichment CH4'!$P$10</c:f>
                <c:numCache>
                  <c:formatCode>General</c:formatCode>
                  <c:ptCount val="1"/>
                  <c:pt idx="0">
                    <c:v>0.17225269582968</c:v>
                  </c:pt>
                </c:numCache>
              </c:numRef>
            </c:plus>
            <c:minus>
              <c:numRef>
                <c:f>'Triangle enrichment CH4'!$P$10</c:f>
                <c:numCache>
                  <c:formatCode>General</c:formatCode>
                  <c:ptCount val="1"/>
                  <c:pt idx="0">
                    <c:v>0.17225269582968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'Triangle enrichment CH4'!$K$10</c:f>
              <c:numCache>
                <c:formatCode>General</c:formatCode>
                <c:ptCount val="1"/>
                <c:pt idx="0">
                  <c:v>6</c:v>
                </c:pt>
              </c:numCache>
            </c:numRef>
          </c:xVal>
          <c:yVal>
            <c:numRef>
              <c:f>'Triangle enrichment CH4'!$O$10</c:f>
              <c:numCache>
                <c:formatCode>General</c:formatCode>
                <c:ptCount val="1"/>
                <c:pt idx="0">
                  <c:v>4.4938294499920746</c:v>
                </c:pt>
              </c:numCache>
            </c:numRef>
          </c:yVal>
          <c:smooth val="0"/>
          <c:extLst/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Lbls>
            <c:delete val="1"/>
          </c:dLbls>
          <c:errBars>
            <c:errDir val="y"/>
            <c:errBarType val="both"/>
            <c:errValType val="cust"/>
            <c:noEndCap val="0"/>
            <c:plus>
              <c:numRef>
                <c:f>'Triangle enrichment CH4'!$P$13</c:f>
                <c:numCache>
                  <c:formatCode>General</c:formatCode>
                  <c:ptCount val="1"/>
                  <c:pt idx="0">
                    <c:v>0.12603476063322877</c:v>
                  </c:pt>
                </c:numCache>
              </c:numRef>
            </c:plus>
            <c:minus>
              <c:numRef>
                <c:f>'Triangle enrichment CH4'!$P$13</c:f>
                <c:numCache>
                  <c:formatCode>General</c:formatCode>
                  <c:ptCount val="1"/>
                  <c:pt idx="0">
                    <c:v>0.12603476063322877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'Triangle enrichment CH4'!$K$13</c:f>
              <c:numCache>
                <c:formatCode>General</c:formatCode>
                <c:ptCount val="1"/>
                <c:pt idx="0">
                  <c:v>9</c:v>
                </c:pt>
              </c:numCache>
            </c:numRef>
          </c:xVal>
          <c:yVal>
            <c:numRef>
              <c:f>'Triangle enrichment CH4'!$O$13</c:f>
              <c:numCache>
                <c:formatCode>General</c:formatCode>
                <c:ptCount val="1"/>
                <c:pt idx="0">
                  <c:v>3.9989760354470048</c:v>
                </c:pt>
              </c:numCache>
            </c:numRef>
          </c:yVal>
          <c:smooth val="0"/>
          <c:extLst/>
        </c:ser>
        <c:ser>
          <c:idx val="4"/>
          <c:order val="4"/>
          <c:tx>
            <c:strRef>
              <c:f>'Triangle enrichment CH4'!$J$16</c:f>
              <c:strCache>
                <c:ptCount val="1"/>
                <c:pt idx="0">
                  <c:v>time point 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6"/>
              <c:spPr>
                <a:solidFill>
                  <a:schemeClr val="tx1"/>
                </a:solidFill>
                <a:ln w="9525">
                  <a:noFill/>
                </a:ln>
                <a:effectLst/>
              </c:spPr>
            </c:marker>
            <c:bubble3D val="0"/>
          </c:dPt>
          <c:dLbls>
            <c:delete val="1"/>
          </c:dLbls>
          <c:errBars>
            <c:errDir val="y"/>
            <c:errBarType val="both"/>
            <c:errValType val="cust"/>
            <c:noEndCap val="0"/>
            <c:plus>
              <c:numRef>
                <c:f>'Triangle enrichment CH4'!$P$16</c:f>
                <c:numCache>
                  <c:formatCode>General</c:formatCode>
                  <c:ptCount val="1"/>
                  <c:pt idx="0">
                    <c:v>0.18852248128620211</c:v>
                  </c:pt>
                </c:numCache>
              </c:numRef>
            </c:plus>
            <c:minus>
              <c:numRef>
                <c:f>'Triangle enrichment CH4'!$P$16</c:f>
                <c:numCache>
                  <c:formatCode>General</c:formatCode>
                  <c:ptCount val="1"/>
                  <c:pt idx="0">
                    <c:v>0.18852248128620211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'Triangle enrichment CH4'!$K$16</c:f>
              <c:numCache>
                <c:formatCode>General</c:formatCode>
                <c:ptCount val="1"/>
                <c:pt idx="0">
                  <c:v>11</c:v>
                </c:pt>
              </c:numCache>
            </c:numRef>
          </c:xVal>
          <c:yVal>
            <c:numRef>
              <c:f>'Triangle enrichment CH4'!$O$16</c:f>
              <c:numCache>
                <c:formatCode>General</c:formatCode>
                <c:ptCount val="1"/>
                <c:pt idx="0">
                  <c:v>3.6536674449789484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'Triangle enrichment CH4'!$J$19</c:f>
              <c:strCache>
                <c:ptCount val="1"/>
                <c:pt idx="0">
                  <c:v>time point 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Lbls>
            <c:delete val="1"/>
          </c:dLbls>
          <c:errBars>
            <c:errDir val="y"/>
            <c:errBarType val="both"/>
            <c:errValType val="cust"/>
            <c:noEndCap val="0"/>
            <c:plus>
              <c:numRef>
                <c:f>'Triangle enrichment CH4'!$P$19</c:f>
                <c:numCache>
                  <c:formatCode>General</c:formatCode>
                  <c:ptCount val="1"/>
                  <c:pt idx="0">
                    <c:v>0.15960122429789442</c:v>
                  </c:pt>
                </c:numCache>
              </c:numRef>
            </c:plus>
            <c:minus>
              <c:numRef>
                <c:f>'Triangle enrichment CH4'!$P$19</c:f>
                <c:numCache>
                  <c:formatCode>General</c:formatCode>
                  <c:ptCount val="1"/>
                  <c:pt idx="0">
                    <c:v>0.15960122429789442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'Triangle enrichment CH4'!$K$19</c:f>
              <c:numCache>
                <c:formatCode>General</c:formatCode>
                <c:ptCount val="1"/>
                <c:pt idx="0">
                  <c:v>13</c:v>
                </c:pt>
              </c:numCache>
            </c:numRef>
          </c:xVal>
          <c:yVal>
            <c:numRef>
              <c:f>'Triangle enrichment CH4'!$O$19</c:f>
              <c:numCache>
                <c:formatCode>General</c:formatCode>
                <c:ptCount val="1"/>
                <c:pt idx="0">
                  <c:v>3.513591893780573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'Triangle enrichment CH4'!$J$22</c:f>
              <c:strCache>
                <c:ptCount val="1"/>
                <c:pt idx="0">
                  <c:v>time point 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'Triangle enrichment CH4'!$K$23</c:f>
              <c:numCache>
                <c:formatCode>General</c:formatCode>
                <c:ptCount val="1"/>
              </c:numCache>
            </c:numRef>
          </c:xVal>
          <c:yVal>
            <c:numRef>
              <c:f>'Triangle enrichment CH4'!$O$22</c:f>
              <c:numCache>
                <c:formatCode>General</c:formatCode>
                <c:ptCount val="1"/>
                <c:pt idx="0">
                  <c:v>3.6314610788090733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'Triangle enrichment CH4'!$J$22</c:f>
              <c:strCache>
                <c:ptCount val="1"/>
                <c:pt idx="0">
                  <c:v>time point 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Lbls>
            <c:delete val="1"/>
          </c:dLbls>
          <c:errBars>
            <c:errDir val="y"/>
            <c:errBarType val="both"/>
            <c:errValType val="cust"/>
            <c:noEndCap val="0"/>
            <c:plus>
              <c:numRef>
                <c:f>'Triangle enrichment CH4'!$P$22</c:f>
                <c:numCache>
                  <c:formatCode>General</c:formatCode>
                  <c:ptCount val="1"/>
                  <c:pt idx="0">
                    <c:v>8.4700367968273432E-2</c:v>
                  </c:pt>
                </c:numCache>
              </c:numRef>
            </c:plus>
            <c:minus>
              <c:numRef>
                <c:f>'Triangle enrichment CH4'!$P$22</c:f>
                <c:numCache>
                  <c:formatCode>General</c:formatCode>
                  <c:ptCount val="1"/>
                  <c:pt idx="0">
                    <c:v>8.4700367968273432E-2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'Triangle enrichment CH4'!$K$22</c:f>
              <c:numCache>
                <c:formatCode>General</c:formatCode>
                <c:ptCount val="1"/>
                <c:pt idx="0">
                  <c:v>16</c:v>
                </c:pt>
              </c:numCache>
            </c:numRef>
          </c:xVal>
          <c:yVal>
            <c:numRef>
              <c:f>'Triangle enrichment CH4'!$O$22</c:f>
              <c:numCache>
                <c:formatCode>General</c:formatCode>
                <c:ptCount val="1"/>
                <c:pt idx="0">
                  <c:v>3.6314610788090733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'Triangle enrichment CH4'!$J$25</c:f>
              <c:strCache>
                <c:ptCount val="1"/>
                <c:pt idx="0">
                  <c:v>time point 9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delete val="1"/>
          </c:dLbls>
          <c:errBars>
            <c:errDir val="y"/>
            <c:errBarType val="both"/>
            <c:errValType val="cust"/>
            <c:noEndCap val="0"/>
            <c:plus>
              <c:numRef>
                <c:f>'Triangle enrichment CH4'!$P$25</c:f>
                <c:numCache>
                  <c:formatCode>General</c:formatCode>
                  <c:ptCount val="1"/>
                  <c:pt idx="0">
                    <c:v>0.15497425990497787</c:v>
                  </c:pt>
                </c:numCache>
              </c:numRef>
            </c:plus>
            <c:minus>
              <c:numRef>
                <c:f>'Triangle enrichment CH4'!$P$25</c:f>
                <c:numCache>
                  <c:formatCode>General</c:formatCode>
                  <c:ptCount val="1"/>
                  <c:pt idx="0">
                    <c:v>0.15497425990497787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'Triangle enrichment CH4'!$K$25</c:f>
              <c:numCache>
                <c:formatCode>General</c:formatCode>
                <c:ptCount val="1"/>
                <c:pt idx="0">
                  <c:v>46</c:v>
                </c:pt>
              </c:numCache>
            </c:numRef>
          </c:xVal>
          <c:yVal>
            <c:numRef>
              <c:f>'Triangle enrichment CH4'!$O$25</c:f>
              <c:numCache>
                <c:formatCode>General</c:formatCode>
                <c:ptCount val="1"/>
                <c:pt idx="0">
                  <c:v>3.439762142743326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'Triangle enrichment CH4'!$J$28</c:f>
              <c:strCache>
                <c:ptCount val="1"/>
                <c:pt idx="0">
                  <c:v>time point 10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Lbls>
            <c:delete val="1"/>
          </c:dLbls>
          <c:errBars>
            <c:errDir val="y"/>
            <c:errBarType val="both"/>
            <c:errValType val="cust"/>
            <c:noEndCap val="0"/>
            <c:plus>
              <c:numRef>
                <c:f>'Triangle enrichment CH4'!$P$28</c:f>
                <c:numCache>
                  <c:formatCode>General</c:formatCode>
                  <c:ptCount val="1"/>
                  <c:pt idx="0">
                    <c:v>0.29265881089237278</c:v>
                  </c:pt>
                </c:numCache>
              </c:numRef>
            </c:plus>
            <c:minus>
              <c:numRef>
                <c:f>'Triangle enrichment CH4'!$P$28</c:f>
                <c:numCache>
                  <c:formatCode>General</c:formatCode>
                  <c:ptCount val="1"/>
                  <c:pt idx="0">
                    <c:v>0.29265881089237278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'Triangle enrichment CH4'!$K$28</c:f>
              <c:numCache>
                <c:formatCode>General</c:formatCode>
                <c:ptCount val="1"/>
                <c:pt idx="0">
                  <c:v>72</c:v>
                </c:pt>
              </c:numCache>
            </c:numRef>
          </c:xVal>
          <c:yVal>
            <c:numRef>
              <c:f>'Triangle enrichment CH4'!$O$28</c:f>
              <c:numCache>
                <c:formatCode>General</c:formatCode>
                <c:ptCount val="1"/>
                <c:pt idx="0">
                  <c:v>3.3995989520669596</c:v>
                </c:pt>
              </c:numCache>
            </c:numRef>
          </c:y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axId val="1461994512"/>
        <c:axId val="1462016816"/>
      </c:scatterChart>
      <c:valAx>
        <c:axId val="146199451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Days</a:t>
                </a:r>
                <a:endParaRPr lang="en-US" sz="14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2016816"/>
        <c:crosses val="autoZero"/>
        <c:crossBetween val="midCat"/>
        <c:majorUnit val="10"/>
      </c:valAx>
      <c:valAx>
        <c:axId val="146201681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Percent</a:t>
                </a:r>
                <a:r>
                  <a:rPr lang="en-US" sz="1400" baseline="0">
                    <a:solidFill>
                      <a:schemeClr val="tx1"/>
                    </a:solidFill>
                  </a:rPr>
                  <a:t> CH</a:t>
                </a:r>
                <a:r>
                  <a:rPr lang="en-US" sz="1400" baseline="-25000">
                    <a:solidFill>
                      <a:schemeClr val="tx1"/>
                    </a:solidFill>
                  </a:rPr>
                  <a:t>4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9451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78058-A1E2-41C5-92E1-711291BE9C13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C0F60-F7B5-4081-A777-A3024B4B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0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Limit</a:t>
            </a:r>
            <a:r>
              <a:rPr lang="en-US" baseline="0" dirty="0" smtClean="0"/>
              <a:t> 7-8 minutes, 2-3 minutes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0F60-F7B5-4081-A777-A3024B4BA9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96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0F60-F7B5-4081-A777-A3024B4BA9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87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0F60-F7B5-4081-A777-A3024B4BA9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57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environment, which is influenced by both geochemistry and biology, generates observations. From there we generate predictions, and then 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0F60-F7B5-4081-A777-A3024B4BA9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0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mbria" panose="02040503050406030204" pitchFamily="18" charset="0"/>
              </a:rPr>
              <a:t>(serpentine thought</a:t>
            </a:r>
            <a:r>
              <a:rPr lang="en-US" sz="1200" baseline="0" dirty="0" smtClean="0">
                <a:latin typeface="Cambria" panose="02040503050406030204" pitchFamily="18" charset="0"/>
              </a:rPr>
              <a:t> to be a common process throughout ocean worlds due to rock type involved)</a:t>
            </a:r>
            <a:endParaRPr lang="en-US" sz="1200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mbria" panose="02040503050406030204" pitchFamily="18" charset="0"/>
              </a:rPr>
              <a:t>From</a:t>
            </a:r>
            <a:r>
              <a:rPr lang="en-US" sz="1200" baseline="0" dirty="0" smtClean="0">
                <a:latin typeface="Cambria" panose="02040503050406030204" pitchFamily="18" charset="0"/>
              </a:rPr>
              <a:t> subsurface water-rock reactions, a </a:t>
            </a:r>
            <a:r>
              <a:rPr lang="en-US" sz="1200" baseline="0" dirty="0" err="1" smtClean="0">
                <a:latin typeface="Cambria" panose="02040503050406030204" pitchFamily="18" charset="0"/>
              </a:rPr>
              <a:t>hyperalkalne</a:t>
            </a:r>
            <a:r>
              <a:rPr lang="en-US" sz="1200" baseline="0" dirty="0" smtClean="0">
                <a:latin typeface="Cambria" panose="02040503050406030204" pitchFamily="18" charset="0"/>
              </a:rPr>
              <a:t> fluid is generated</a:t>
            </a:r>
            <a:endParaRPr lang="en-US" sz="1200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mbria" panose="02040503050406030204" pitchFamily="18" charset="0"/>
              </a:rPr>
              <a:t>Fluid</a:t>
            </a:r>
            <a:r>
              <a:rPr lang="en-US" sz="1200" baseline="0" dirty="0" smtClean="0">
                <a:latin typeface="Cambria" panose="02040503050406030204" pitchFamily="18" charset="0"/>
              </a:rPr>
              <a:t> mixes with surface water</a:t>
            </a:r>
            <a:endParaRPr lang="en-US" sz="1200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mbria" panose="02040503050406030204" pitchFamily="18" charset="0"/>
              </a:rPr>
              <a:t>This fluid is in disequilibria with the atmosphere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mbria" panose="02040503050406030204" pitchFamily="18" charset="0"/>
              </a:rPr>
              <a:t>This indicates that there is potential energy for methanotrophs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0F60-F7B5-4081-A777-A3024B4BA9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89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Energy</a:t>
            </a:r>
            <a:r>
              <a:rPr lang="en-US" baseline="0" dirty="0" smtClean="0"/>
              <a:t> is available,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Silica is used as an indicator of mixing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But methanotrophs are not present everywhere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Abundance varies across a mixing gradient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There could be other environmental factors affecting abundance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0F60-F7B5-4081-A777-A3024B4BA9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54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One environmental factor affecting pH is [NH</a:t>
            </a:r>
            <a:r>
              <a:rPr lang="en-US" baseline="-25000" dirty="0" smtClean="0"/>
              <a:t>3</a:t>
            </a:r>
            <a:r>
              <a:rPr lang="en-US" baseline="0" dirty="0" smtClean="0"/>
              <a:t>]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Our system is right on the brink of having too much ~20 um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From this we predict that as [NH</a:t>
            </a:r>
            <a:r>
              <a:rPr lang="en-US" baseline="-25000" dirty="0" smtClean="0"/>
              <a:t>3</a:t>
            </a:r>
            <a:r>
              <a:rPr lang="en-US" baseline="0" dirty="0" smtClean="0"/>
              <a:t>] increases, the ability of methanotrophs to grow decreases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0F60-F7B5-4081-A777-A3024B4BA9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36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mbria" panose="02040503050406030204" pitchFamily="18" charset="0"/>
              </a:rPr>
              <a:t>media</a:t>
            </a:r>
            <a:r>
              <a:rPr lang="en-US" sz="1200" baseline="0" dirty="0" smtClean="0">
                <a:latin typeface="Cambria" panose="02040503050406030204" pitchFamily="18" charset="0"/>
              </a:rPr>
              <a:t> influenced by environment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 smtClean="0">
                <a:latin typeface="Cambria" panose="02040503050406030204" pitchFamily="18" charset="0"/>
              </a:rPr>
              <a:t>pH is upper limits of </a:t>
            </a:r>
            <a:r>
              <a:rPr lang="en-US" sz="1200" baseline="0" dirty="0" err="1" smtClean="0">
                <a:latin typeface="Cambria" panose="02040503050406030204" pitchFamily="18" charset="0"/>
              </a:rPr>
              <a:t>methanotrophy</a:t>
            </a:r>
            <a:r>
              <a:rPr lang="en-US" sz="1200" baseline="0" dirty="0" smtClean="0">
                <a:latin typeface="Cambria" panose="02040503050406030204" pitchFamily="18" charset="0"/>
              </a:rPr>
              <a:t> (omit)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mbria" panose="02040503050406030204" pitchFamily="18" charset="0"/>
              </a:rPr>
              <a:t>Building</a:t>
            </a:r>
            <a:r>
              <a:rPr lang="en-US" sz="1200" baseline="0" dirty="0" smtClean="0">
                <a:latin typeface="Cambria" panose="02040503050406030204" pitchFamily="18" charset="0"/>
              </a:rPr>
              <a:t> experiment to test [NH</a:t>
            </a:r>
            <a:r>
              <a:rPr lang="en-US" sz="1200" baseline="-25000" dirty="0" smtClean="0">
                <a:latin typeface="Cambria" panose="02040503050406030204" pitchFamily="18" charset="0"/>
              </a:rPr>
              <a:t>3</a:t>
            </a:r>
            <a:r>
              <a:rPr lang="en-US" sz="1200" baseline="0" dirty="0" smtClean="0">
                <a:latin typeface="Cambria" panose="02040503050406030204" pitchFamily="18" charset="0"/>
              </a:rPr>
              <a:t>] concentrations over time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 smtClean="0">
                <a:latin typeface="Cambria" panose="02040503050406030204" pitchFamily="18" charset="0"/>
              </a:rPr>
              <a:t>If asked: yes, did a replete experiment in fall, but had to redesign once we discovered too little [O</a:t>
            </a:r>
            <a:r>
              <a:rPr lang="en-US" sz="1200" baseline="-25000" dirty="0" smtClean="0">
                <a:latin typeface="Cambria" panose="02040503050406030204" pitchFamily="18" charset="0"/>
              </a:rPr>
              <a:t>2</a:t>
            </a:r>
            <a:r>
              <a:rPr lang="en-US" sz="1200" baseline="0" dirty="0" smtClean="0">
                <a:latin typeface="Cambria" panose="02040503050406030204" pitchFamily="18" charset="0"/>
              </a:rPr>
              <a:t>]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aseline="0" dirty="0" smtClean="0">
                <a:latin typeface="Cambria" panose="02040503050406030204" pitchFamily="18" charset="0"/>
              </a:rPr>
              <a:t>If CH4 consumed expect graph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 smtClean="0">
                <a:latin typeface="Cambria" panose="02040503050406030204" pitchFamily="18" charset="0"/>
              </a:rPr>
              <a:t>Also expect + DNA results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aseline="0" dirty="0" smtClean="0">
                <a:latin typeface="Cambria" panose="02040503050406030204" pitchFamily="18" charset="0"/>
              </a:rPr>
              <a:t>Then show negative correlation with [NH</a:t>
            </a:r>
            <a:r>
              <a:rPr lang="en-US" sz="1200" baseline="-25000" dirty="0" smtClean="0">
                <a:latin typeface="Cambria" panose="02040503050406030204" pitchFamily="18" charset="0"/>
              </a:rPr>
              <a:t>3</a:t>
            </a:r>
            <a:r>
              <a:rPr lang="en-US" sz="1200" baseline="0" dirty="0" smtClean="0">
                <a:latin typeface="Cambria" panose="02040503050406030204" pitchFamily="18" charset="0"/>
              </a:rPr>
              <a:t>]</a:t>
            </a: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sz="1200" baseline="0" dirty="0" smtClean="0">
                <a:latin typeface="Cambria" panose="02040503050406030204" pitchFamily="18" charset="0"/>
              </a:rPr>
              <a:t> 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0F60-F7B5-4081-A777-A3024B4BA9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89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0F60-F7B5-4081-A777-A3024B4BA9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51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</a:t>
            </a:r>
            <a:r>
              <a:rPr lang="en-US" baseline="0" dirty="0" smtClean="0"/>
              <a:t> data can also show how the overall community changes over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Initial loss of diversity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But then we see an increase in day 16 relative to day 6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Then, we focus on populations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0F60-F7B5-4081-A777-A3024B4BA9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6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Methylomonas</a:t>
            </a:r>
            <a:r>
              <a:rPr lang="en-US" dirty="0" smtClean="0"/>
              <a:t>, the methanotrophs, is not</a:t>
            </a:r>
            <a:r>
              <a:rPr lang="en-US" baseline="0" dirty="0" smtClean="0"/>
              <a:t> seen in day 6 or 16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methanotrophs, </a:t>
            </a:r>
            <a:r>
              <a:rPr lang="en-US" baseline="0" dirty="0" err="1" smtClean="0"/>
              <a:t>methanobacterium</a:t>
            </a:r>
            <a:r>
              <a:rPr lang="en-US" baseline="0" dirty="0" smtClean="0"/>
              <a:t>, remain relatively stable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Hydrogenophaga</a:t>
            </a:r>
            <a:r>
              <a:rPr lang="en-US" baseline="0" dirty="0" smtClean="0"/>
              <a:t>, a hydrogen oxidizer, is selected against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However, </a:t>
            </a:r>
            <a:r>
              <a:rPr lang="en-US" baseline="0" smtClean="0"/>
              <a:t>rhodobacter</a:t>
            </a:r>
            <a:r>
              <a:rPr lang="en-US" baseline="0" dirty="0" smtClean="0"/>
              <a:t>, a non-sulfur purple </a:t>
            </a:r>
            <a:r>
              <a:rPr lang="en-US" baseline="0" dirty="0" err="1" smtClean="0"/>
              <a:t>photoheterotroph</a:t>
            </a:r>
            <a:r>
              <a:rPr lang="en-US" baseline="0" dirty="0" smtClean="0"/>
              <a:t> (explain), greatly enriched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Other smaller. Rare microbial populations initially selected for </a:t>
            </a:r>
            <a:r>
              <a:rPr lang="en-US" baseline="0" dirty="0" err="1" smtClean="0"/>
              <a:t>befroe</a:t>
            </a:r>
            <a:r>
              <a:rPr lang="en-US" baseline="0" dirty="0" smtClean="0"/>
              <a:t> decreases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0F60-F7B5-4081-A777-A3024B4BA9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0532-4D92-4568-809D-BC9905BABDA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0023-2FF3-44B7-AD71-ED2B07F7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1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0532-4D92-4568-809D-BC9905BABDA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0023-2FF3-44B7-AD71-ED2B07F7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8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0532-4D92-4568-809D-BC9905BABDA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0023-2FF3-44B7-AD71-ED2B07F7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0532-4D92-4568-809D-BC9905BABDA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0023-2FF3-44B7-AD71-ED2B07F7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6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0532-4D92-4568-809D-BC9905BABDA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0023-2FF3-44B7-AD71-ED2B07F7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8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0532-4D92-4568-809D-BC9905BABDA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0023-2FF3-44B7-AD71-ED2B07F7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8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0532-4D92-4568-809D-BC9905BABDA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0023-2FF3-44B7-AD71-ED2B07F7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0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0532-4D92-4568-809D-BC9905BABDA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0023-2FF3-44B7-AD71-ED2B07F7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2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0532-4D92-4568-809D-BC9905BABDA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0023-2FF3-44B7-AD71-ED2B07F7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8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0532-4D92-4568-809D-BC9905BABDA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0023-2FF3-44B7-AD71-ED2B07F7B8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0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0532-4D92-4568-809D-BC9905BABDA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50023-2FF3-44B7-AD71-ED2B07F7B8C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7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4350023-2FF3-44B7-AD71-ED2B07F7B8C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AD80532-4D92-4568-809D-BC9905BABDA6}" type="datetimeFigureOut">
              <a:rPr lang="en-US" smtClean="0"/>
              <a:t>3/30/2018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1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notesSlide" Target="../notesSlides/notesSlide10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dirty="0" smtClean="0"/>
              <a:t>Methane Oxidation in </a:t>
            </a:r>
            <a:r>
              <a:rPr lang="en-US" sz="4600" dirty="0" smtClean="0"/>
              <a:t>Serpentinization-Hosted</a:t>
            </a:r>
            <a:r>
              <a:rPr lang="en-US" sz="4900" dirty="0" smtClean="0"/>
              <a:t> Ecosystems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5760" y="3965576"/>
            <a:ext cx="8615680" cy="1066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Taylor Walton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Alta Howells, Michelle Santana, Everett Shock</a:t>
            </a:r>
          </a:p>
        </p:txBody>
      </p:sp>
    </p:spTree>
    <p:extLst>
      <p:ext uri="{BB962C8B-B14F-4D97-AF65-F5344CB8AC3E}">
        <p14:creationId xmlns:p14="http://schemas.microsoft.com/office/powerpoint/2010/main" val="27440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TLSHAPE_TB_00000000000000000000000000000000_RightEndCaps" hidden="1"/>
          <p:cNvSpPr txBox="1"/>
          <p:nvPr>
            <p:custDataLst>
              <p:tags r:id="rId2"/>
            </p:custDataLst>
          </p:nvPr>
        </p:nvSpPr>
        <p:spPr>
          <a:xfrm>
            <a:off x="11411034" y="30989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mtClean="0">
                <a:solidFill>
                  <a:srgbClr val="ED7D31"/>
                </a:solidFill>
                <a:latin typeface="Calibri" panose="020F0502020204030204" pitchFamily="34" charset="0"/>
              </a:rPr>
              <a:t>2018</a:t>
            </a:r>
            <a:endParaRPr lang="en-US" b="1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OTLSHAPE_TB_00000000000000000000000000000000_TodayMarkerShape" hidden="1"/>
          <p:cNvSpPr/>
          <p:nvPr>
            <p:custDataLst>
              <p:tags r:id="rId3"/>
            </p:custDataLst>
          </p:nvPr>
        </p:nvSpPr>
        <p:spPr>
          <a:xfrm>
            <a:off x="10773246" y="342900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TLSHAPE_TB_00000000000000000000000000000000_TodayMarkerText" hidden="1"/>
          <p:cNvSpPr txBox="1"/>
          <p:nvPr>
            <p:custDataLst>
              <p:tags r:id="rId4"/>
            </p:custDataLst>
          </p:nvPr>
        </p:nvSpPr>
        <p:spPr>
          <a:xfrm>
            <a:off x="10827675" y="3556000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mtClean="0">
                <a:solidFill>
                  <a:srgbClr val="000000"/>
                </a:solidFill>
                <a:latin typeface="Calibri" panose="020F0502020204030204" pitchFamily="34" charset="0"/>
              </a:rPr>
              <a:t>Today</a:t>
            </a:r>
            <a:endParaRPr 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OTLSHAPE_TB_00000000000000000000000000000000_TimescaleInterval1"/>
          <p:cNvSpPr txBox="1"/>
          <p:nvPr>
            <p:custDataLst>
              <p:tags r:id="rId5"/>
            </p:custDataLst>
          </p:nvPr>
        </p:nvSpPr>
        <p:spPr>
          <a:xfrm>
            <a:off x="996865" y="3145473"/>
            <a:ext cx="4699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4" smtClean="0">
                <a:solidFill>
                  <a:schemeClr val="lt1"/>
                </a:solidFill>
                <a:latin typeface="Calibri" panose="020F0502020204030204" pitchFamily="34" charset="0"/>
              </a:rPr>
              <a:t>Week 1</a:t>
            </a:r>
            <a:endParaRPr lang="en-US" sz="1200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48" name="OTLSHAPE_TB_00000000000000000000000000000000_Separator1"/>
          <p:cNvCxnSpPr/>
          <p:nvPr>
            <p:custDataLst>
              <p:tags r:id="rId6"/>
            </p:custDataLst>
          </p:nvPr>
        </p:nvCxnSpPr>
        <p:spPr>
          <a:xfrm>
            <a:off x="2998416" y="3136900"/>
            <a:ext cx="0" cy="203200"/>
          </a:xfrm>
          <a:prstGeom prst="line">
            <a:avLst/>
          </a:prstGeom>
          <a:ln w="127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TLSHAPE_TB_00000000000000000000000000000000_TimescaleInterval2"/>
          <p:cNvSpPr txBox="1"/>
          <p:nvPr>
            <p:custDataLst>
              <p:tags r:id="rId7"/>
            </p:custDataLst>
          </p:nvPr>
        </p:nvSpPr>
        <p:spPr>
          <a:xfrm>
            <a:off x="3061920" y="3145473"/>
            <a:ext cx="7547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 smtClean="0">
                <a:solidFill>
                  <a:schemeClr val="lt1"/>
                </a:solidFill>
                <a:latin typeface="Calibri" panose="020F0502020204030204" pitchFamily="34" charset="0"/>
              </a:rPr>
              <a:t>2</a:t>
            </a:r>
            <a:endParaRPr lang="en-US" sz="1200" spc="-2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50" name="OTLSHAPE_TB_00000000000000000000000000000000_Separator2"/>
          <p:cNvCxnSpPr/>
          <p:nvPr>
            <p:custDataLst>
              <p:tags r:id="rId8"/>
            </p:custDataLst>
          </p:nvPr>
        </p:nvCxnSpPr>
        <p:spPr>
          <a:xfrm>
            <a:off x="5063471" y="3136900"/>
            <a:ext cx="0" cy="203200"/>
          </a:xfrm>
          <a:prstGeom prst="line">
            <a:avLst/>
          </a:prstGeom>
          <a:ln w="127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TLSHAPE_TB_00000000000000000000000000000000_TimescaleInterval3"/>
          <p:cNvSpPr txBox="1"/>
          <p:nvPr>
            <p:custDataLst>
              <p:tags r:id="rId9"/>
            </p:custDataLst>
          </p:nvPr>
        </p:nvSpPr>
        <p:spPr>
          <a:xfrm>
            <a:off x="5126974" y="3145473"/>
            <a:ext cx="7547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 smtClean="0">
                <a:solidFill>
                  <a:schemeClr val="lt1"/>
                </a:solidFill>
                <a:latin typeface="Calibri" panose="020F0502020204030204" pitchFamily="34" charset="0"/>
              </a:rPr>
              <a:t>3</a:t>
            </a:r>
            <a:endParaRPr lang="en-US" sz="1200" spc="-2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52" name="OTLSHAPE_TB_00000000000000000000000000000000_Separator3"/>
          <p:cNvCxnSpPr/>
          <p:nvPr>
            <p:custDataLst>
              <p:tags r:id="rId10"/>
            </p:custDataLst>
          </p:nvPr>
        </p:nvCxnSpPr>
        <p:spPr>
          <a:xfrm>
            <a:off x="7128525" y="3136900"/>
            <a:ext cx="0" cy="203200"/>
          </a:xfrm>
          <a:prstGeom prst="line">
            <a:avLst/>
          </a:prstGeom>
          <a:ln w="127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TLSHAPE_TB_00000000000000000000000000000000_TimescaleInterval4"/>
          <p:cNvSpPr txBox="1"/>
          <p:nvPr>
            <p:custDataLst>
              <p:tags r:id="rId11"/>
            </p:custDataLst>
          </p:nvPr>
        </p:nvSpPr>
        <p:spPr>
          <a:xfrm>
            <a:off x="7192029" y="3145473"/>
            <a:ext cx="7547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 smtClean="0">
                <a:solidFill>
                  <a:schemeClr val="lt1"/>
                </a:solidFill>
                <a:latin typeface="Calibri" panose="020F0502020204030204" pitchFamily="34" charset="0"/>
              </a:rPr>
              <a:t>4</a:t>
            </a:r>
            <a:endParaRPr lang="en-US" sz="1200" spc="-2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54" name="OTLSHAPE_TB_00000000000000000000000000000000_Separator4"/>
          <p:cNvCxnSpPr/>
          <p:nvPr>
            <p:custDataLst>
              <p:tags r:id="rId12"/>
            </p:custDataLst>
          </p:nvPr>
        </p:nvCxnSpPr>
        <p:spPr>
          <a:xfrm>
            <a:off x="9193580" y="3136900"/>
            <a:ext cx="0" cy="203200"/>
          </a:xfrm>
          <a:prstGeom prst="line">
            <a:avLst/>
          </a:prstGeom>
          <a:ln w="1270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TLSHAPE_TB_00000000000000000000000000000000_TimescaleInterval5"/>
          <p:cNvSpPr txBox="1"/>
          <p:nvPr>
            <p:custDataLst>
              <p:tags r:id="rId13"/>
            </p:custDataLst>
          </p:nvPr>
        </p:nvSpPr>
        <p:spPr>
          <a:xfrm>
            <a:off x="9257084" y="3145473"/>
            <a:ext cx="7547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 smtClean="0">
                <a:solidFill>
                  <a:schemeClr val="lt1"/>
                </a:solidFill>
                <a:latin typeface="Calibri" panose="020F0502020204030204" pitchFamily="34" charset="0"/>
              </a:rPr>
              <a:t>5</a:t>
            </a:r>
            <a:endParaRPr lang="en-US" sz="1200" spc="-2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-131793" y="850233"/>
            <a:ext cx="11001560" cy="59756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 smtClean="0">
                <a:latin typeface="Cambria" panose="02040503050406030204" pitchFamily="18" charset="0"/>
              </a:rPr>
              <a:t>Influence of 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smtClean="0">
                <a:latin typeface="Cambria" panose="02040503050406030204" pitchFamily="18" charset="0"/>
              </a:rPr>
              <a:t>NH</a:t>
            </a:r>
            <a:r>
              <a:rPr lang="en-US" sz="2800" baseline="-25000" dirty="0" smtClean="0">
                <a:latin typeface="Cambria" panose="02040503050406030204" pitchFamily="18" charset="0"/>
              </a:rPr>
              <a:t>3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smtClean="0">
                <a:latin typeface="Cambria" panose="02040503050406030204" pitchFamily="18" charset="0"/>
              </a:rPr>
              <a:t>methanotroph</a:t>
            </a:r>
            <a:r>
              <a:rPr lang="en-US" sz="2800" dirty="0" smtClean="0">
                <a:latin typeface="Cambria" panose="02040503050406030204" pitchFamily="18" charset="0"/>
              </a:rPr>
              <a:t> growth</a:t>
            </a:r>
          </a:p>
          <a:p>
            <a:pPr lvl="2"/>
            <a:r>
              <a:rPr lang="en-US" sz="2400" dirty="0" smtClean="0">
                <a:latin typeface="Cambria" panose="02040503050406030204" pitchFamily="18" charset="0"/>
              </a:rPr>
              <a:t>From these preliminary results, environmental [NH</a:t>
            </a:r>
            <a:r>
              <a:rPr lang="en-US" sz="2400" baseline="-25000" dirty="0" smtClean="0">
                <a:latin typeface="Cambria" panose="02040503050406030204" pitchFamily="18" charset="0"/>
              </a:rPr>
              <a:t>3</a:t>
            </a:r>
            <a:r>
              <a:rPr lang="en-US" sz="2400" dirty="0" smtClean="0">
                <a:latin typeface="Cambria" panose="02040503050406030204" pitchFamily="18" charset="0"/>
              </a:rPr>
              <a:t>] inhibits growth of methanotrophs in culture</a:t>
            </a:r>
          </a:p>
          <a:p>
            <a:pPr lvl="3"/>
            <a:r>
              <a:rPr lang="en-US" sz="2000" dirty="0" smtClean="0">
                <a:latin typeface="Cambria" panose="02040503050406030204" pitchFamily="18" charset="0"/>
              </a:rPr>
              <a:t>Alternatively, methanotrophs could be slow growers, and longer observation is required</a:t>
            </a:r>
          </a:p>
          <a:p>
            <a:pPr lvl="1"/>
            <a:r>
              <a:rPr lang="en-US" sz="2800" dirty="0" smtClean="0">
                <a:latin typeface="Cambria" panose="02040503050406030204" pitchFamily="18" charset="0"/>
              </a:rPr>
              <a:t>Community response </a:t>
            </a:r>
          </a:p>
          <a:p>
            <a:pPr lvl="2"/>
            <a:r>
              <a:rPr lang="en-US" sz="2400" dirty="0" smtClean="0">
                <a:latin typeface="Cambria" panose="02040503050406030204" pitchFamily="18" charset="0"/>
              </a:rPr>
              <a:t>Diversity changes </a:t>
            </a:r>
          </a:p>
          <a:p>
            <a:pPr lvl="2"/>
            <a:r>
              <a:rPr lang="en-US" sz="2400" smtClean="0">
                <a:latin typeface="Cambria" panose="02040503050406030204" pitchFamily="18" charset="0"/>
              </a:rPr>
              <a:t>Rhodobacter</a:t>
            </a:r>
            <a:r>
              <a:rPr lang="en-US" sz="2400" dirty="0" smtClean="0">
                <a:latin typeface="Cambria" panose="02040503050406030204" pitchFamily="18" charset="0"/>
              </a:rPr>
              <a:t>, </a:t>
            </a:r>
            <a:r>
              <a:rPr lang="en-US" sz="2400" smtClean="0">
                <a:latin typeface="Cambria" panose="02040503050406030204" pitchFamily="18" charset="0"/>
              </a:rPr>
              <a:t>as photo-heterotroph </a:t>
            </a:r>
            <a:r>
              <a:rPr lang="en-US" sz="2400" dirty="0" smtClean="0">
                <a:latin typeface="Cambria" panose="02040503050406030204" pitchFamily="18" charset="0"/>
              </a:rPr>
              <a:t>greatly enriched</a:t>
            </a:r>
          </a:p>
          <a:p>
            <a:pPr lvl="2"/>
            <a:r>
              <a:rPr lang="en-US" sz="2400" dirty="0" smtClean="0">
                <a:latin typeface="Cambria" panose="02040503050406030204" pitchFamily="18" charset="0"/>
              </a:rPr>
              <a:t>Methanogens still present in the culture</a:t>
            </a:r>
          </a:p>
          <a:p>
            <a:pPr lvl="1"/>
            <a:r>
              <a:rPr lang="en-US" sz="2800" dirty="0" smtClean="0">
                <a:latin typeface="Cambria" panose="02040503050406030204" pitchFamily="18" charset="0"/>
              </a:rPr>
              <a:t>Next steps</a:t>
            </a:r>
          </a:p>
          <a:p>
            <a:pPr lvl="2"/>
            <a:r>
              <a:rPr lang="en-US" sz="2400" dirty="0">
                <a:latin typeface="Cambria" panose="02040503050406030204" pitchFamily="18" charset="0"/>
              </a:rPr>
              <a:t>Continue </a:t>
            </a:r>
            <a:r>
              <a:rPr lang="en-US" sz="2400" dirty="0" smtClean="0">
                <a:latin typeface="Cambria" panose="02040503050406030204" pitchFamily="18" charset="0"/>
              </a:rPr>
              <a:t>monitoring </a:t>
            </a:r>
            <a:r>
              <a:rPr lang="en-US" sz="2400" dirty="0">
                <a:latin typeface="Cambria" panose="02040503050406030204" pitchFamily="18" charset="0"/>
              </a:rPr>
              <a:t>community </a:t>
            </a:r>
            <a:r>
              <a:rPr lang="en-US" sz="2400" dirty="0" smtClean="0">
                <a:latin typeface="Cambria" panose="02040503050406030204" pitchFamily="18" charset="0"/>
              </a:rPr>
              <a:t>growth of environment [NH</a:t>
            </a:r>
            <a:r>
              <a:rPr lang="en-US" sz="2400" baseline="-25000" dirty="0" smtClean="0">
                <a:latin typeface="Cambria" panose="02040503050406030204" pitchFamily="18" charset="0"/>
              </a:rPr>
              <a:t>3</a:t>
            </a:r>
            <a:r>
              <a:rPr lang="en-US" sz="2400" dirty="0" smtClean="0">
                <a:latin typeface="Cambria" panose="02040503050406030204" pitchFamily="18" charset="0"/>
              </a:rPr>
              <a:t>] experiment</a:t>
            </a:r>
          </a:p>
          <a:p>
            <a:pPr lvl="3"/>
            <a:r>
              <a:rPr lang="en-US" sz="2000" dirty="0" smtClean="0">
                <a:latin typeface="Cambria" panose="02040503050406030204" pitchFamily="18" charset="0"/>
              </a:rPr>
              <a:t>Continue CH</a:t>
            </a:r>
            <a:r>
              <a:rPr lang="en-US" sz="2000" baseline="-25000" dirty="0" smtClean="0">
                <a:latin typeface="Cambria" panose="02040503050406030204" pitchFamily="18" charset="0"/>
              </a:rPr>
              <a:t>4</a:t>
            </a:r>
            <a:r>
              <a:rPr lang="en-US" sz="2000" dirty="0" smtClean="0">
                <a:latin typeface="Cambria" panose="02040503050406030204" pitchFamily="18" charset="0"/>
              </a:rPr>
              <a:t> measurements</a:t>
            </a:r>
          </a:p>
          <a:p>
            <a:pPr lvl="3"/>
            <a:r>
              <a:rPr lang="en-US" sz="2000" dirty="0" smtClean="0">
                <a:latin typeface="Cambria" panose="02040503050406030204" pitchFamily="18" charset="0"/>
              </a:rPr>
              <a:t>16S rRNA gene sequencing on all time points</a:t>
            </a:r>
            <a:endParaRPr lang="en-US" sz="2000" dirty="0">
              <a:latin typeface="Cambria" panose="02040503050406030204" pitchFamily="18" charset="0"/>
            </a:endParaRPr>
          </a:p>
          <a:p>
            <a:pPr lvl="2"/>
            <a:r>
              <a:rPr lang="en-US" sz="2400" dirty="0" smtClean="0">
                <a:latin typeface="Cambria" panose="02040503050406030204" pitchFamily="18" charset="0"/>
              </a:rPr>
              <a:t>Run replete/deplete NH</a:t>
            </a:r>
            <a:r>
              <a:rPr lang="en-US" sz="2400" baseline="-25000" dirty="0" smtClean="0">
                <a:latin typeface="Cambria" panose="02040503050406030204" pitchFamily="18" charset="0"/>
              </a:rPr>
              <a:t>3</a:t>
            </a:r>
            <a:r>
              <a:rPr lang="en-US" sz="2400" dirty="0" smtClean="0">
                <a:latin typeface="Cambria" panose="02040503050406030204" pitchFamily="18" charset="0"/>
              </a:rPr>
              <a:t> experiments</a:t>
            </a:r>
          </a:p>
          <a:p>
            <a:pPr lvl="1"/>
            <a:endParaRPr lang="en-US" sz="2800" dirty="0" smtClean="0">
              <a:latin typeface="Cambria" panose="02040503050406030204" pitchFamily="18" charset="0"/>
            </a:endParaRPr>
          </a:p>
          <a:p>
            <a:pPr lvl="1"/>
            <a:endParaRPr lang="en-US" sz="2800" dirty="0" smtClean="0">
              <a:latin typeface="Cambria" panose="02040503050406030204" pitchFamily="18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343296" y="5915"/>
            <a:ext cx="1016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Early conclusions and future work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18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30336"/>
            <a:ext cx="10160000" cy="1143000"/>
          </a:xfrm>
        </p:spPr>
        <p:txBody>
          <a:bodyPr/>
          <a:lstStyle/>
          <a:p>
            <a:pPr algn="ctr"/>
            <a:r>
              <a:rPr lang="en-US" sz="4000" dirty="0" smtClean="0"/>
              <a:t>Acknowledgements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ASU/NASA Space Grant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GEOPIG research group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Alta Howells, Michelle Santana, Everett shock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Rock Powered Life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2" descr="Group Exploring Organic Processes in Geochemis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5380"/>
            <a:ext cx="6475853" cy="70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isplaying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1" y="4844004"/>
            <a:ext cx="2546401" cy="100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ooter space grant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82355"/>
            <a:ext cx="8131611" cy="7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692"/>
            <a:ext cx="10160000" cy="1143000"/>
          </a:xfrm>
        </p:spPr>
        <p:txBody>
          <a:bodyPr/>
          <a:lstStyle/>
          <a:p>
            <a:pPr algn="ctr"/>
            <a:r>
              <a:rPr lang="en-US" sz="4000" dirty="0" smtClean="0"/>
              <a:t>Culture Dependent Approach: Test Predictions from Environmental Observations</a:t>
            </a:r>
            <a:endParaRPr lang="en-US" sz="4000" dirty="0"/>
          </a:p>
        </p:txBody>
      </p:sp>
      <p:sp>
        <p:nvSpPr>
          <p:cNvPr id="10" name="Rounded Rectangle 9"/>
          <p:cNvSpPr/>
          <p:nvPr/>
        </p:nvSpPr>
        <p:spPr>
          <a:xfrm>
            <a:off x="4339988" y="2743202"/>
            <a:ext cx="2210937" cy="777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Environment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38233" y="2743202"/>
            <a:ext cx="1569492" cy="77792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+mj-lt"/>
              </a:rPr>
              <a:t>Geochemistry</a:t>
            </a:r>
            <a:endParaRPr lang="en-US" sz="1600" dirty="0"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03006" y="2743202"/>
            <a:ext cx="1351128" cy="7779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Biology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39987" y="1520881"/>
            <a:ext cx="2088107" cy="81886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Observations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60710" y="4073861"/>
            <a:ext cx="1569492" cy="7096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Predictions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60710" y="5122979"/>
            <a:ext cx="1569492" cy="84616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Culture Experiments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23280" y="2421615"/>
            <a:ext cx="6844349" cy="133923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Down Arrow 4"/>
          <p:cNvSpPr/>
          <p:nvPr/>
        </p:nvSpPr>
        <p:spPr>
          <a:xfrm>
            <a:off x="3807725" y="2806376"/>
            <a:ext cx="532263" cy="168838"/>
          </a:xfrm>
          <a:prstGeom prst="curved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 flipH="1">
            <a:off x="6550924" y="2743202"/>
            <a:ext cx="452080" cy="177421"/>
          </a:xfrm>
          <a:prstGeom prst="curved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Up Arrow 6"/>
          <p:cNvSpPr/>
          <p:nvPr/>
        </p:nvSpPr>
        <p:spPr>
          <a:xfrm>
            <a:off x="3787678" y="3273717"/>
            <a:ext cx="552309" cy="200506"/>
          </a:xfrm>
          <a:prstGeom prst="curved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Curved Up Arrow 17"/>
          <p:cNvSpPr/>
          <p:nvPr/>
        </p:nvSpPr>
        <p:spPr>
          <a:xfrm flipH="1">
            <a:off x="6550925" y="3343703"/>
            <a:ext cx="492172" cy="163773"/>
          </a:xfrm>
          <a:prstGeom prst="curved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5308975" y="3760845"/>
            <a:ext cx="191066" cy="313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308975" y="4797199"/>
            <a:ext cx="191066" cy="313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6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54" y="-252441"/>
            <a:ext cx="10160000" cy="1143000"/>
          </a:xfrm>
        </p:spPr>
        <p:txBody>
          <a:bodyPr/>
          <a:lstStyle/>
          <a:p>
            <a:pPr algn="ctr"/>
            <a:r>
              <a:rPr lang="en-US" sz="4000" dirty="0" smtClean="0"/>
              <a:t>Serpentinization in the Oman </a:t>
            </a:r>
            <a:r>
              <a:rPr lang="en-US" sz="4000" dirty="0" err="1" smtClean="0"/>
              <a:t>Samail</a:t>
            </a:r>
            <a:r>
              <a:rPr lang="en-US" sz="4000" dirty="0" smtClean="0"/>
              <a:t> Ophiolite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120325" y="2172148"/>
            <a:ext cx="4197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</a:rPr>
              <a:t>Mixing = Disequilibrium</a:t>
            </a:r>
          </a:p>
          <a:p>
            <a:pPr algn="ctr"/>
            <a:endParaRPr lang="en-US" sz="2400" b="1" dirty="0">
              <a:latin typeface="Cambria" panose="02040503050406030204" pitchFamily="18" charset="0"/>
            </a:endParaRPr>
          </a:p>
          <a:p>
            <a:r>
              <a:rPr lang="en-US" sz="2400" b="1" dirty="0" smtClean="0">
                <a:latin typeface="Cambria" panose="02040503050406030204" pitchFamily="18" charset="0"/>
              </a:rPr>
              <a:t>Energy for…</a:t>
            </a:r>
          </a:p>
          <a:p>
            <a:endParaRPr lang="en-US" sz="24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sz="2400" b="1" dirty="0" smtClean="0">
                <a:latin typeface="Cambria" panose="02040503050406030204" pitchFamily="18" charset="0"/>
              </a:rPr>
              <a:t>CH</a:t>
            </a:r>
            <a:r>
              <a:rPr lang="en-US" sz="2400" b="1" baseline="-25000" dirty="0" smtClean="0">
                <a:latin typeface="Cambria" panose="02040503050406030204" pitchFamily="18" charset="0"/>
              </a:rPr>
              <a:t>4</a:t>
            </a:r>
            <a:r>
              <a:rPr lang="en-US" sz="2400" b="1" dirty="0" smtClean="0">
                <a:latin typeface="Cambria" panose="02040503050406030204" pitchFamily="18" charset="0"/>
              </a:rPr>
              <a:t> </a:t>
            </a:r>
            <a:r>
              <a:rPr lang="en-US" sz="2400" b="1" dirty="0">
                <a:latin typeface="Cambria" panose="02040503050406030204" pitchFamily="18" charset="0"/>
              </a:rPr>
              <a:t>+ 2O</a:t>
            </a:r>
            <a:r>
              <a:rPr lang="en-US" sz="2400" b="1" baseline="-25000" dirty="0">
                <a:latin typeface="Cambria" panose="02040503050406030204" pitchFamily="18" charset="0"/>
              </a:rPr>
              <a:t>2</a:t>
            </a:r>
            <a:r>
              <a:rPr lang="en-US" sz="2400" b="1" dirty="0">
                <a:latin typeface="Cambria" panose="02040503050406030204" pitchFamily="18" charset="0"/>
              </a:rPr>
              <a:t> </a:t>
            </a:r>
            <a:r>
              <a:rPr lang="en-US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 CO</a:t>
            </a:r>
            <a:r>
              <a:rPr lang="en-US" sz="2400" b="1" baseline="-25000" dirty="0">
                <a:latin typeface="Cambria" panose="02040503050406030204" pitchFamily="18" charset="0"/>
                <a:sym typeface="Wingdings" panose="05000000000000000000" pitchFamily="2" charset="2"/>
              </a:rPr>
              <a:t>2</a:t>
            </a:r>
            <a:r>
              <a:rPr lang="en-US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 + </a:t>
            </a:r>
            <a:r>
              <a:rPr lang="en-US" sz="2400" b="1" dirty="0" smtClean="0">
                <a:latin typeface="Cambria" panose="02040503050406030204" pitchFamily="18" charset="0"/>
                <a:sym typeface="Wingdings" panose="05000000000000000000" pitchFamily="2" charset="2"/>
              </a:rPr>
              <a:t>2H</a:t>
            </a:r>
            <a:r>
              <a:rPr lang="en-US" sz="2400" b="1" baseline="-25000" dirty="0" smtClean="0">
                <a:latin typeface="Cambria" panose="02040503050406030204" pitchFamily="18" charset="0"/>
                <a:sym typeface="Wingdings" panose="05000000000000000000" pitchFamily="2" charset="2"/>
              </a:rPr>
              <a:t>2</a:t>
            </a:r>
            <a:r>
              <a:rPr lang="en-US" sz="2400" b="1" dirty="0" smtClean="0">
                <a:latin typeface="Cambria" panose="02040503050406030204" pitchFamily="18" charset="0"/>
                <a:sym typeface="Wingdings" panose="05000000000000000000" pitchFamily="2" charset="2"/>
              </a:rPr>
              <a:t>O</a:t>
            </a:r>
          </a:p>
          <a:p>
            <a:pPr algn="ctr"/>
            <a:r>
              <a:rPr lang="en-US" sz="2400" b="1" dirty="0" smtClean="0">
                <a:latin typeface="Cambria" panose="02040503050406030204" pitchFamily="18" charset="0"/>
                <a:sym typeface="Wingdings" panose="05000000000000000000" pitchFamily="2" charset="2"/>
              </a:rPr>
              <a:t>Aerobic Methane Oxidation</a:t>
            </a:r>
          </a:p>
          <a:p>
            <a:pPr algn="ctr"/>
            <a:r>
              <a:rPr lang="en-US" sz="2400" b="1" dirty="0" smtClean="0">
                <a:latin typeface="Cambria" panose="02040503050406030204" pitchFamily="18" charset="0"/>
                <a:sym typeface="Wingdings" panose="05000000000000000000" pitchFamily="2" charset="2"/>
              </a:rPr>
              <a:t>(Methanotrophs)</a:t>
            </a:r>
            <a:endParaRPr lang="en-US" sz="2000" dirty="0">
              <a:latin typeface="Cambria" panose="0204050305040603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910" y="890559"/>
            <a:ext cx="7673727" cy="5344319"/>
            <a:chOff x="-2910" y="890559"/>
            <a:chExt cx="7673727" cy="5344319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0" y="890559"/>
              <a:ext cx="7673727" cy="5344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458387" y="1049311"/>
              <a:ext cx="5212430" cy="419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860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304" y="-9180"/>
            <a:ext cx="10160000" cy="1143000"/>
          </a:xfrm>
        </p:spPr>
        <p:txBody>
          <a:bodyPr/>
          <a:lstStyle/>
          <a:p>
            <a:pPr algn="ctr"/>
            <a:r>
              <a:rPr lang="en-US" sz="4000" dirty="0" smtClean="0"/>
              <a:t>Energy available, are methanotrophs present?</a:t>
            </a:r>
            <a:br>
              <a:rPr lang="en-US" sz="4000" dirty="0" smtClean="0"/>
            </a:br>
            <a:r>
              <a:rPr lang="en-US" sz="3200" dirty="0" smtClean="0"/>
              <a:t>16S rRNA Gene Analysis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76180" y="1511000"/>
            <a:ext cx="5080410" cy="4558127"/>
            <a:chOff x="397446" y="1511000"/>
            <a:chExt cx="5080410" cy="4558127"/>
          </a:xfrm>
        </p:grpSpPr>
        <p:grpSp>
          <p:nvGrpSpPr>
            <p:cNvPr id="3" name="Group 2"/>
            <p:cNvGrpSpPr/>
            <p:nvPr/>
          </p:nvGrpSpPr>
          <p:grpSpPr>
            <a:xfrm>
              <a:off x="397446" y="1511000"/>
              <a:ext cx="5080410" cy="4558127"/>
              <a:chOff x="397446" y="1511000"/>
              <a:chExt cx="5080410" cy="455812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615" y="2066623"/>
                <a:ext cx="5046197" cy="4002504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043"/>
              <a:stretch/>
            </p:blipFill>
            <p:spPr>
              <a:xfrm>
                <a:off x="397446" y="1511000"/>
                <a:ext cx="5080410" cy="675894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91" t="69568" r="31544" b="13665"/>
            <a:stretch/>
          </p:blipFill>
          <p:spPr>
            <a:xfrm>
              <a:off x="1122499" y="4713918"/>
              <a:ext cx="2756848" cy="764274"/>
            </a:xfrm>
            <a:prstGeom prst="rect">
              <a:avLst/>
            </a:prstGeom>
          </p:spPr>
        </p:pic>
      </p:grp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56" y="1511000"/>
            <a:ext cx="5084064" cy="45628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24857" y="1105488"/>
            <a:ext cx="2705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CH</a:t>
            </a:r>
            <a:r>
              <a:rPr lang="en-US" b="1" baseline="-25000" dirty="0">
                <a:latin typeface="Cambria" panose="02040503050406030204" pitchFamily="18" charset="0"/>
              </a:rPr>
              <a:t>4</a:t>
            </a:r>
            <a:r>
              <a:rPr lang="en-US" b="1" dirty="0">
                <a:latin typeface="Cambria" panose="02040503050406030204" pitchFamily="18" charset="0"/>
              </a:rPr>
              <a:t> + 2O</a:t>
            </a:r>
            <a:r>
              <a:rPr lang="en-US" b="1" baseline="-25000" dirty="0">
                <a:latin typeface="Cambria" panose="02040503050406030204" pitchFamily="18" charset="0"/>
              </a:rPr>
              <a:t>2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  <a:sym typeface="Wingdings" panose="05000000000000000000" pitchFamily="2" charset="2"/>
              </a:rPr>
              <a:t> CO</a:t>
            </a:r>
            <a:r>
              <a:rPr lang="en-US" b="1" baseline="-25000" dirty="0">
                <a:latin typeface="Cambria" panose="02040503050406030204" pitchFamily="18" charset="0"/>
                <a:sym typeface="Wingdings" panose="05000000000000000000" pitchFamily="2" charset="2"/>
              </a:rPr>
              <a:t>2</a:t>
            </a:r>
            <a:r>
              <a:rPr lang="en-US" b="1" dirty="0">
                <a:latin typeface="Cambria" panose="02040503050406030204" pitchFamily="18" charset="0"/>
                <a:sym typeface="Wingdings" panose="05000000000000000000" pitchFamily="2" charset="2"/>
              </a:rPr>
              <a:t> + 2H</a:t>
            </a:r>
            <a:r>
              <a:rPr lang="en-US" b="1" baseline="-25000" dirty="0">
                <a:latin typeface="Cambria" panose="02040503050406030204" pitchFamily="18" charset="0"/>
                <a:sym typeface="Wingdings" panose="05000000000000000000" pitchFamily="2" charset="2"/>
              </a:rPr>
              <a:t>2</a:t>
            </a:r>
            <a:r>
              <a:rPr lang="en-US" b="1" dirty="0">
                <a:latin typeface="Cambria" panose="02040503050406030204" pitchFamily="18" charset="0"/>
                <a:sym typeface="Wingdings" panose="05000000000000000000" pitchFamily="2" charset="2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20569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78100" y="-22436"/>
            <a:ext cx="12172013" cy="1143000"/>
          </a:xfrm>
        </p:spPr>
        <p:txBody>
          <a:bodyPr/>
          <a:lstStyle/>
          <a:p>
            <a:pPr algn="ctr"/>
            <a:r>
              <a:rPr lang="en-US" sz="4000" dirty="0" smtClean="0"/>
              <a:t>Geochemical Drivers on Distribution of Methanotrophs</a:t>
            </a:r>
            <a:br>
              <a:rPr lang="en-US" sz="4000" dirty="0" smtClean="0"/>
            </a:br>
            <a:r>
              <a:rPr lang="en-US" sz="3200" dirty="0" smtClean="0"/>
              <a:t>Our Prediction, Competitive Inhibition by NH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09600" y="26517600"/>
            <a:ext cx="8757103" cy="41049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6670000"/>
            <a:ext cx="424656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0954" y="27867114"/>
            <a:ext cx="3593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Energetic Model</a:t>
            </a:r>
            <a:endParaRPr lang="en-US" sz="4000" dirty="0"/>
          </a:p>
        </p:txBody>
      </p:sp>
      <p:grpSp>
        <p:nvGrpSpPr>
          <p:cNvPr id="7" name="Group 6"/>
          <p:cNvGrpSpPr/>
          <p:nvPr/>
        </p:nvGrpSpPr>
        <p:grpSpPr>
          <a:xfrm>
            <a:off x="722228" y="6382795"/>
            <a:ext cx="10879847" cy="369332"/>
            <a:chOff x="13005700" y="6042392"/>
            <a:chExt cx="6208706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13005700" y="6042392"/>
              <a:ext cx="6208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>
                  <a:latin typeface="+mj-lt"/>
                </a:rPr>
                <a:t>P</a:t>
              </a:r>
              <a:r>
                <a:rPr lang="en-US" dirty="0" smtClean="0">
                  <a:latin typeface="+mj-lt"/>
                </a:rPr>
                <a:t>resence/absence plot of 16S rRNA genes.    ,16S rRNA gene is not present.    , 16S rRNA gene present. 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5410789" y="6172313"/>
              <a:ext cx="124768" cy="15983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7199335" y="6172313"/>
              <a:ext cx="114173" cy="1502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t="8772" b="4456"/>
          <a:stretch/>
        </p:blipFill>
        <p:spPr>
          <a:xfrm>
            <a:off x="1978378" y="1133534"/>
            <a:ext cx="7388325" cy="530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2298"/>
            <a:ext cx="10160000" cy="1143000"/>
          </a:xfrm>
        </p:spPr>
        <p:txBody>
          <a:bodyPr/>
          <a:lstStyle/>
          <a:p>
            <a:pPr algn="ctr"/>
            <a:r>
              <a:rPr lang="en-US" sz="4000" dirty="0" smtClean="0"/>
              <a:t>Culture Dependent Approach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1814598" y="713345"/>
            <a:ext cx="2210937" cy="777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ambria" panose="02040503050406030204" pitchFamily="18" charset="0"/>
              </a:rPr>
              <a:t>To Test Hypothesis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21286" y="5395424"/>
            <a:ext cx="3629641" cy="4804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Calculate methane oxidation rate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61565" y="3953088"/>
            <a:ext cx="3749084" cy="10005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Evaluate growth of methanotrophs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CH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16S rRNA gene analysis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2843285" y="3586022"/>
            <a:ext cx="191066" cy="313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2845122" y="4978603"/>
            <a:ext cx="218920" cy="2832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051836"/>
              </p:ext>
            </p:extLst>
          </p:nvPr>
        </p:nvGraphicFramePr>
        <p:xfrm>
          <a:off x="5937185" y="220312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Rounded Rectangle 29"/>
          <p:cNvSpPr/>
          <p:nvPr/>
        </p:nvSpPr>
        <p:spPr>
          <a:xfrm>
            <a:off x="743369" y="1654301"/>
            <a:ext cx="4385481" cy="192042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Inoculate media designed from environmental geochemistry, ~20% O</a:t>
            </a:r>
            <a:r>
              <a:rPr lang="en-US" baseline="-25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~5% CH</a:t>
            </a:r>
            <a:r>
              <a:rPr lang="en-US" baseline="-25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 headspace, pH 11.4, 34˚C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Vary [NH</a:t>
            </a:r>
            <a:r>
              <a:rPr lang="en-US" baseline="-25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Environmental concentration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NH</a:t>
            </a:r>
            <a:r>
              <a:rPr lang="en-US" baseline="-25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 replete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NH</a:t>
            </a:r>
            <a:r>
              <a:rPr lang="en-US" baseline="-25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 deplete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85748" y="6285560"/>
            <a:ext cx="4343102" cy="49663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Test hypothesis: Compare rate to [NH</a:t>
            </a:r>
            <a:r>
              <a:rPr lang="en-US" baseline="-25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]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86459" y="4887504"/>
            <a:ext cx="4210480" cy="1908941"/>
            <a:chOff x="5876303" y="4290919"/>
            <a:chExt cx="4210480" cy="1908941"/>
          </a:xfrm>
        </p:grpSpPr>
        <p:sp>
          <p:nvSpPr>
            <p:cNvPr id="6" name="Rectangle 5"/>
            <p:cNvSpPr/>
            <p:nvPr/>
          </p:nvSpPr>
          <p:spPr>
            <a:xfrm>
              <a:off x="6264323" y="4290919"/>
              <a:ext cx="3822460" cy="157581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61110" y="5892083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NH</a:t>
              </a:r>
              <a:r>
                <a:rPr lang="en-US" sz="1400" baseline="-25000" dirty="0" smtClean="0"/>
                <a:t>3</a:t>
              </a:r>
              <a:r>
                <a:rPr lang="en-US" sz="1400" dirty="0" smtClean="0"/>
                <a:t>,</a:t>
              </a:r>
              <a:r>
                <a:rPr lang="en-US" sz="1400" dirty="0" smtClean="0">
                  <a:latin typeface="Symbol" panose="05050102010706020507" pitchFamily="18" charset="2"/>
                </a:rPr>
                <a:t> m</a:t>
              </a:r>
              <a:r>
                <a:rPr lang="en-US" sz="1400" i="1" dirty="0" smtClean="0"/>
                <a:t>m</a:t>
              </a:r>
              <a:endParaRPr lang="en-US" sz="1400" i="1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5741297" y="4869796"/>
              <a:ext cx="6085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Rate </a:t>
              </a:r>
              <a:endParaRPr lang="en-US" sz="1600" i="1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264322" y="4349742"/>
              <a:ext cx="3822461" cy="151699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own Arrow 17"/>
          <p:cNvSpPr/>
          <p:nvPr/>
        </p:nvSpPr>
        <p:spPr>
          <a:xfrm>
            <a:off x="2857695" y="5875892"/>
            <a:ext cx="193774" cy="265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620295" y="2614514"/>
            <a:ext cx="369086" cy="39526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197" y="593732"/>
            <a:ext cx="132397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9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17" grpId="0" animBg="1"/>
      <p:bldP spid="22" grpId="0" animBg="1"/>
      <p:bldGraphic spid="29" grpId="0">
        <p:bldAsOne/>
      </p:bldGraphic>
      <p:bldP spid="30" grpId="0" animBg="1"/>
      <p:bldP spid="31" grpId="0" animBg="1"/>
      <p:bldP spid="18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35739"/>
            <a:ext cx="10515600" cy="1325563"/>
          </a:xfrm>
        </p:spPr>
        <p:txBody>
          <a:bodyPr/>
          <a:lstStyle/>
          <a:p>
            <a:pPr algn="ctr"/>
            <a:r>
              <a:rPr lang="en-US" sz="4000" dirty="0" smtClean="0"/>
              <a:t>Results from Environmental [NH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] Experiment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851245" y="6282142"/>
            <a:ext cx="6126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mbria" panose="02040503050406030204" pitchFamily="18" charset="0"/>
              </a:rPr>
              <a:t>No significant decrease in methane over 72 days</a:t>
            </a:r>
            <a:endParaRPr lang="en-US" sz="2200" dirty="0">
              <a:latin typeface="Cambria" panose="02040503050406030204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834890"/>
              </p:ext>
            </p:extLst>
          </p:nvPr>
        </p:nvGraphicFramePr>
        <p:xfrm>
          <a:off x="2851245" y="3389178"/>
          <a:ext cx="52921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548967"/>
              </p:ext>
            </p:extLst>
          </p:nvPr>
        </p:nvGraphicFramePr>
        <p:xfrm>
          <a:off x="2713221" y="554636"/>
          <a:ext cx="5546360" cy="2834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157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6729" y="-11970"/>
            <a:ext cx="12514997" cy="1143000"/>
          </a:xfrm>
        </p:spPr>
        <p:txBody>
          <a:bodyPr/>
          <a:lstStyle/>
          <a:p>
            <a:pPr algn="ctr"/>
            <a:r>
              <a:rPr lang="en-US" sz="4000" dirty="0"/>
              <a:t>Environment to </a:t>
            </a:r>
            <a:r>
              <a:rPr lang="en-US" sz="4000" dirty="0" smtClean="0"/>
              <a:t>Enrichment Community Change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200" dirty="0"/>
              <a:t>16S </a:t>
            </a:r>
            <a:r>
              <a:rPr lang="en-US" sz="3200" dirty="0" smtClean="0"/>
              <a:t>rRNA </a:t>
            </a:r>
            <a:r>
              <a:rPr lang="en-US" sz="3200" dirty="0"/>
              <a:t>G</a:t>
            </a:r>
            <a:r>
              <a:rPr lang="en-US" sz="3200" dirty="0" smtClean="0"/>
              <a:t>ene </a:t>
            </a:r>
            <a:r>
              <a:rPr lang="en-US" sz="3200" dirty="0"/>
              <a:t>S</a:t>
            </a:r>
            <a:r>
              <a:rPr lang="en-US" sz="3200" dirty="0" smtClean="0"/>
              <a:t>equencing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93" y="667003"/>
            <a:ext cx="8515413" cy="6516304"/>
          </a:xfrm>
        </p:spPr>
      </p:pic>
    </p:spTree>
    <p:extLst>
      <p:ext uri="{BB962C8B-B14F-4D97-AF65-F5344CB8AC3E}">
        <p14:creationId xmlns:p14="http://schemas.microsoft.com/office/powerpoint/2010/main" val="365048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6985" y="-66552"/>
            <a:ext cx="12733362" cy="1143000"/>
          </a:xfrm>
        </p:spPr>
        <p:txBody>
          <a:bodyPr/>
          <a:lstStyle/>
          <a:p>
            <a:pPr algn="ctr"/>
            <a:r>
              <a:rPr lang="en-US" sz="4000" dirty="0" smtClean="0"/>
              <a:t>Populations Selected for and Against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Environment to Culture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3"/>
          <a:stretch/>
        </p:blipFill>
        <p:spPr>
          <a:xfrm>
            <a:off x="1433015" y="791203"/>
            <a:ext cx="9826388" cy="607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EuMSIsIk9yaWdpbmFsQXNzZW1ibHlWZXJzaW9uIjoiMy4yMi4wMS4wMCIsIkVkaXRpb24iOiJCYXNpYyIsIklzUGx1c0VkaXRpb24iOmZhbHNlfSwiRWZmZWN0IjoxLCJTdHlsZSI6eyIkaWQiOiIzIiwiVGltZWJhbmRTdHlsZSI6eyIkaWQiOiI0IiwiU2NhbGVNYXJraW5nIjowLCJTaGFwZSI6MCwiU2hhcGVTdHlsZSI6eyIkaWQiOiI1IiwiTWFyZ2luIjp7IiRpZCI6IjYiLCJUb3AiOjAsIkxlZnQiOjEyLCJSaWdodCI6MTIsIkJvdHRvbSI6MH0sIlBhZGRpbmciOnsiJGlkIjoiNyIsIlRvcCI6NywiTGVmdCI6MCwiUmlnaHQiOjAsIkJvdHRvbSI6N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NSwiQm90dG9tIjowfSwiUGFkZGluZyI6eyIkaWQiOiIxOCIsIlRvcCI6MCwiTGVmdCI6MCwiUmlnaHQiOjAsIkJvdHRvbSI6MH0sIkJhY2tncm91bmQiOnsiJGlkIjoiMTkiLCJDb2xvciI6eyIkaWQiOiIyMCIsIkEiOjg5LCJSIjowLCJHIjowLCJCIjowfX0sIklzVmlzaWJsZSI6ZmFsc2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yMzcsIkciOjEyNSwiQiI6NDl9fSwiTWF4V2lkdGgiOiJJbmZpbml0eSIsIk1heEhlaWdodCI6IkluZmluaXR5IiwiU21hcnRGb3JlZ3JvdW5kSXNBY3RpdmUiOmZhbHNlLCJIb3Jpem9udGFsQWxpZ25tZW50IjowLCJWZXJ0aWNhbEFsaWdubWVudCI6MCwiU21hcnRGb3JlZ3JvdW5kIjpudWxsLCJNYXJnaW4iOnsiJGlkIjoiMjUiLCJUb3AiOjAsIkxlZnQiOjI1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MTkxLCJSIjoyNTUsIkciOjAsIkIiOjB9fSwiQXBwZW5kWWVhck9uWWVhckNoYW5nZSI6dHJ1ZSwiRWxhcHNlZFRpbWVGb3JtYXQiOjIsIlRvZGF5TWFya2VyUG9zaXRpb24iOjA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MxLCJHIjo3MywiQiI6MTI1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EyNywiUiI6MzEsIkciOjczLCJCIjoxMjZ9fSwiTGluZVdlaWdodCI6MS4wLCJMaW5lVHlwZSI6MCwiUGFyZW50U3R5bGUiOm51bGx9LCJJc0JlbG93VGltZWJhbmQiOmZhbHNlLCJIaWRlRGF0ZSI6ZmFsc2UsIlNoYXBlU2l6ZSI6MSwiU3BhY2luZyI6MS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7IiRpZCI6IjYyIiwiQ29sb3IiOnsiJGlkIjoiNjMiLCJBIjoyNTUsIlIiOjAsIkciOjExNCwiQiI6MTg4fX0sIklzVmlzaWJsZSI6dHJ1ZSwiV2lkdGgiOjE4LjAsIkhlaWdodCI6MjA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DYWxpYnJpIiwiSXNCb2xkIjp0cnVlLCJJc0l0YWxpYyI6ZmFsc2UsIklzVW5kZXJsaW5lZCI6ZmFsc2UsIlBhcmVudFN0eWxlIjpudWxsfSwiQXV0b1NpemUiOjAsIkZvcmVncm91bmQiOnsiJGlkIjoiNjkiLCJDb2xvciI6eyIkaWQiOiI3MCIsIkEiOjI1NSwiUiI6MCwiRyI6MCwiQiI6MH19LCJNYXhXaWR0aCI6MjAwLjAsIk1heEhlaWdodCI6IkluZmluaXR5IiwiU21hcnRGb3JlZ3JvdW5kSXNBY3RpdmUiOmZhbHNlLCJIb3Jpem9udGFsQWxpZ25tZW50IjowLCJWZXJ0aWNhbEFsaWdubWVudCI6MCwiU21hcnRGb3JlZ3JvdW5kIjpudWxsLCJNYXJnaW4iOnsiJGlkIjoiNzEiLCJUb3AiOjAsIkxlZnQiOjAsIlJpZ2h0IjowLCJCb3R0b20iOjB9LCJQYWRkaW5nIjp7IiRpZCI6IjcyIiwiVG9wIjowLCJMZWZ0IjowLCJSaWdodCI6MCwiQm90dG9tIjowfSwiQmFja2dyb3VuZCI6eyIkaWQiOiI3MyIsIkNvbG9yIjp7IiRyZWYiOiIyMCJ9fSwiSXNWaXNpYmxlIjp0cnVlLCJXaWR0aCI6MC4wLCJIZWlnaHQiOjAuMCwiQm9yZGVyU3R5bGUiOm51bGwsIlBhcmVudFN0eWxlIjpudWxsfSwiRGF0ZVN0eWxlIjp7IiRpZCI6Ijc0IiwiRm9udFNldHRpbmdzIjp7IiRpZCI6Ijc1IiwiRm9udFNpemUiOjEwLCJGb250TmFtZSI6IkNhbGlicmkiLCJJc0JvbGQiOmZhbHNlLCJJc0l0YWxpYyI6ZmFsc2UsIklzVW5kZXJsaW5lZCI6ZmFsc2UsIlBhcmVudFN0eWxlIjpudWxsfSwiQXV0b1NpemUiOjAsIkZvcmVncm91bmQiOnsiJGlkIjoiNzYiLCJDb2xvciI6eyIkaWQiOiI3NyIsIkEiOjI1NSwiUiI6NjgsIkciOjg0LCJCIjoxMDZ9fSwiTWF4V2lkdGgiOjIwMC4wLCJNYXhIZWlnaHQiOiJJbmZpbml0eSIsIlNtYXJ0Rm9yZWdyb3VuZElzQWN0aXZlIjpmYWxzZSwiSG9yaXpvbnRhbEFsaWdubWVudCI6MCwiVmVydGljYWxBbGlnbm1lbnQiOjAsIlNtYXJ0Rm9yZWdyb3VuZCI6bnVsbCwiTWFyZ2luIjp7IiRpZCI6Ijc4IiwiVG9wIjowLCJMZWZ0IjowLCJSaWdodCI6MCwiQm90dG9tIjowfSwiUGFkZGluZyI6eyIkaWQiOiI3OSIsIlRvcCI6MCwiTGVmdCI6MCwiUmlnaHQiOjAsIkJvdHRvbSI6MH0sIkJhY2tncm91bmQiOnsiJGlkIjoiODAiLCJDb2xvciI6eyIkcmVmIjoiMjAifX0sIklzVmlzaWJsZSI6dHJ1ZSwiV2lkdGgiOjAuMCwiSGVpZ2h0IjowLjAsIkJvcmRlclN0eWxlIjpudWxsLCJQYXJlbnRTdHlsZSI6bnVsbH0sIkRhdGVGb3JtYXQiOnsiJGlkIjoiODE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yIiwiU2hhcGUiOjAsIlNoYXBlVGhpY2tuZXNzIjoxLCJEdXJhdGlvbkZvcm1hdCI6MCwiSW5jbHVkZU5vbldvcmtpbmdEYXlzSW5EdXJhdGlvbiI6ZmFsc2UsIlBlcmNlbnRhZ2VDb21wbGV0ZVN0eWxlIjp7IiRpZCI6IjgzIiwiRm9udFNldHRpbmdzIjp7IiRpZCI6Ijg0IiwiRm9udFNpemUiOjEwLCJGb250TmFtZSI6IkNhbGlicmkiLCJJc0JvbGQiOmZhbHNlLCJJc0l0YWxpYyI6ZmFsc2UsIklzVW5kZXJsaW5lZCI6ZmFsc2UsIlBhcmVudFN0eWxlIjpudWxsfSwiQXV0b1NpemUiOjAsIkZvcmVncm91bmQiOnsiJGlkIjoiODUiLCJDb2xvciI6eyIkaWQiOiI4NiIsIkEiOjI1NSwiUiI6MjM3LCJHIjoxMjUsIkIiOjQ5fX0sIk1heFdpZHRoIjoyMDAuMCwiTWF4SGVpZ2h0IjoiSW5maW5pdHkiLCJTbWFydEZvcmVncm91bmRJc0FjdGl2ZSI6ZmFsc2UsIkhvcml6b250YWxBbGlnbm1lbnQiOjAsIlZlcnRpY2FsQWxpZ25tZW50IjowLCJTbWFydEZvcmVncm91bmQiOm51bGwsIk1hcmdpbiI6eyIkaWQiOiI4NyIsIlRvcCI6MCwiTGVmdCI6MCwiUmlnaHQiOjAsIkJvdHRvbSI6MH0sIlBhZGRpbmciOnsiJGlkIjoiODgiLCJUb3AiOjAsIkxlZnQiOjAsIlJpZ2h0IjowLCJCb3R0b20iOjB9LCJCYWNrZ3JvdW5kIjp7IiRpZCI6Ijg5IiwiQ29sb3IiOnsiJHJlZiI6IjIwIn19LCJJc1Zpc2libGUiOnRydWUsIldpZHRoIjowLjAsIkhlaWdodCI6MC4wLCJCb3JkZXJTdHlsZSI6bnVsbCwiUGFyZW50U3R5bGUiOm51bGx9LCJEdXJhdGlvblN0eWxlIjp7IiRpZCI6IjkwIiwiRm9udFNldHRpbmdzIjp7IiRpZCI6IjkxIiwiRm9udFNpemUiOjEwLCJGb250TmFtZSI6IkNhbGlicmkiLCJJc0JvbGQiOmZhbHNlLCJJc0l0YWxpYyI6ZmFsc2UsIklzVW5kZXJsaW5lZCI6ZmFsc2UsIlBhcmVudFN0eWxlIjpudWxsfSwiQXV0b1NpemUiOjAsIkZvcmVncm91bmQiOnsiJGlkIjoiOTIiLCJDb2xvciI6eyIkaWQiOiI5MyIsIkEiOjI1NSwiUiI6MjM3LCJHIjoxMjUsIkIiOjQ5fX0sIk1heFdpZHRoIjoyMDAuMCwiTWF4SGVpZ2h0IjoiSW5maW5pdHkiLCJTbWFydEZvcmVncm91bmRJc0FjdGl2ZSI6ZmFsc2UsIkhvcml6b250YWxBbGlnbm1lbnQiOjAsIlZlcnRpY2FsQWxpZ25tZW50IjowLCJTbWFydEZvcmVncm91bmQiOm51bGwsIk1hcmdpbiI6eyIkaWQiOiI5NCIsIlRvcCI6MCwiTGVmdCI6MCwiUmlnaHQiOjAsIkJvdHRvbSI6MH0sIlBhZGRpbmciOnsiJGlkIjoiOTUiLCJUb3AiOjAsIkxlZnQiOjAsIlJpZ2h0IjowLCJCb3R0b20iOjB9LCJCYWNrZ3JvdW5kIjp7IiRpZCI6Ijk2IiwiQ29sb3IiOnsiJHJlZiI6IjIwIn19LCJJc1Zpc2libGUiOnRydWUsIldpZHRoIjowLjAsIkhlaWdodCI6MC4wLCJCb3JkZXJTdHlsZSI6bnVsbCwiUGFyZW50U3R5bGUiOm51bGx9LCJIb3Jpem9udGFsQ29ubmVjdG9yU3R5bGUiOnsiJGlkIjoiOTciLCJMaW5lQ29sb3IiOnsiJGlkIjoiOTgiLCIkdHlwZSI6Ik5MUkUuQ29tbW9uLkRvbS5Tb2xpZENvbG9yQnJ1c2gsIE5MUkUuQ29tbW9uIiwiQ29sb3IiOnsiJGlkIjoiOTkiLCJBIjoyNTUsIlIiOjIwNCwiRyI6MjA0LCJCIjoyMDR9fSwiTGluZVdlaWdodCI6MS4wLCJMaW5lVHlwZSI6MCwiUGFyZW50U3R5bGUiOm51bGx9LCJWZXJ0aWNhbENvbm5lY3RvclN0eWxlIjp7IiRpZCI6IjEwMCIsIkxpbmVDb2xvciI6eyIkaWQiOiIxMDEiLCIkdHlwZSI6Ik5MUkUuQ29tbW9uLkRvbS5Tb2xpZENvbG9yQnJ1c2gsIE5MUkUuQ29tbW9uIiwiQ29sb3IiOnsiJGlkIjoiMTAyIiwiQSI6MjU1LCJSIjoyMDQsIkciOjIwNCwiQiI6MjA0fX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xMDMiLCJNYXJnaW4iOnsiJGlkIjoiMTA0IiwiVG9wIjowLCJMZWZ0Ijo0LCJSaWdodCI6NCwiQm90dG9tIjowfSwiUGFkZGluZyI6eyIkaWQiOiIxMDUiLCJUb3AiOjAsIkxlZnQiOjAsIlJpZ2h0IjowLCJCb3R0b20iOjB9LCJCYWNrZ3JvdW5kIjp7IiRpZCI6IjEwNiIsIkNvbG9yIjp7IiRpZCI6IjEwNyIsIkEiOjI1NSwiUiI6MCwiRyI6MTE0LCJCIjoxODh9fSwiSXNWaXNpYmxlIjp0cnVlLCJXaWR0aCI6MC4wLCJIZWlnaHQiOjE2LjAsIkJvcmRlclN0eWxlIjp7IiRpZCI6IjEwOCIsIkxpbmVDb2xvciI6eyIkaWQiOiIxMDkiLCIkdHlwZSI6Ik5MUkUuQ29tbW9uLkRvbS5Tb2xpZENvbG9yQnJ1c2gsIE5MUkUuQ29tbW9uIiwiQ29sb3IiOnsiJGlkIjoiMTEwIiwiQSI6MjU1LCJSIjoyNTUsIkciOjAsIkIiOjB9fSwiTGluZVdlaWdodCI6MC4wLCJMaW5lVHlwZSI6MCwiUGFyZW50U3R5bGUiOm51bGx9LCJQYXJlbnRTdHlsZSI6bnVsbH0sIlRpdGxlU3R5bGUiOnsiJGlkIjoiMTExIiwiRm9udFNldHRpbmdzIjp7IiRpZCI6IjExMiIsIkZvbnRTaXplIjoxMSwiRm9udE5hbWUiOiJDYWxpYnJpIiwiSXNCb2xkIjp0cnVlLCJJc0l0YWxpYyI6ZmFsc2UsIklzVW5kZXJsaW5lZCI6ZmFsc2UsIlBhcmVudFN0eWxlIjpudWxsfSwiQXV0b1NpemUiOjAsIkZvcmVncm91bmQiOnsiJGlkIjoiMTEzIiwiQ29sb3IiOnsiJGlkIjoiMTE0IiwiQSI6MjU1LCJSIjowLCJHIjowLCJCIjowfX0sIk1heFdpZHRoIjo5NjAuMCwiTWF4SGVpZ2h0IjoiSW5maW5pdHkiLCJTbWFydEZvcmVncm91bmRJc0FjdGl2ZSI6ZmFsc2UsIkhvcml6b250YWxBbGlnbm1lbnQiOjAsIlZlcnRpY2FsQWxpZ25tZW50IjowLCJTbWFydEZvcmVncm91bmQiOm51bGwsIk1hcmdpbiI6eyIkaWQiOiIxMTUiLCJUb3AiOjAsIkxlZnQiOjAsIlJpZ2h0IjowLCJCb3R0b20iOjB9LCJQYWRkaW5nIjp7IiRpZCI6IjExNiIsIlRvcCI6MCwiTGVmdCI6MCwiUmlnaHQiOjAsIkJvdHRvbSI6MH0sIkJhY2tncm91bmQiOnsiJGlkIjoiMTE3IiwiQ29sb3IiOnsiJHJlZiI6IjIwIn19LCJJc1Zpc2libGUiOnRydWUsIldpZHRoIjowLjAsIkhlaWdodCI6MC4wLCJCb3JkZXJTdHlsZSI6bnVsbCwiUGFyZW50U3R5bGUiOm51bGx9LCJEYXRlU3R5bGUiOnsiJGlkIjoiMTE4IiwiRm9udFNldHRpbmdzIjp7IiRpZCI6IjExOSIsIkZvbnRTaXplIjoxMCwiRm9udE5hbWUiOiJDYWxpYnJpIiwiSXNCb2xkIjpmYWxzZSwiSXNJdGFsaWMiOmZhbHNlLCJJc1VuZGVybGluZWQiOmZhbHNlLCJQYXJlbnRTdHlsZSI6bnVsbH0sIkF1dG9TaXplIjowLCJGb3JlZ3JvdW5kIjp7IiRpZCI6IjEyMCIsIkNvbG9yIjp7IiRpZCI6IjEyMSIsIkEiOjI1NSwiUiI6NjgsIkciOjg0LCJCIjoxMDZ9fSwiTWF4V2lkdGgiOjIwMC4wLCJNYXhIZWlnaHQiOiJJbmZpbml0eSIsIlNtYXJ0Rm9yZWdyb3VuZElzQWN0aXZlIjpmYWxzZSwiSG9yaXpvbnRhbEFsaWdubWVudCI6MCwiVmVydGljYWxBbGlnbm1lbnQiOjAsIlNtYXJ0Rm9yZWdyb3VuZCI6bnVsbCwiTWFyZ2luIjp7IiRpZCI6IjEyMiIsIlRvcCI6MCwiTGVmdCI6MCwiUmlnaHQiOjAsIkJvdHRvbSI6MH0sIlBhZGRpbmciOnsiJGlkIjoiMTIzIiwiVG9wIjowLCJMZWZ0IjowLCJSaWdodCI6MCwiQm90dG9tIjowfSwiQmFja2dyb3VuZCI6eyIkaWQiOiIxMjQiLCJDb2xvciI6eyIkcmVmIjoiMjAifX0sIklzVmlzaWJsZSI6dHJ1ZSwiV2lkdGgiOjAuMCwiSGVpZ2h0IjowLjAsIkJvcmRlclN0eWxlIjpudWxsLCJQYXJlbnRTdHlsZSI6bnVsbH0sIkRhdGVGb3JtYXQiOnsiJGlkIjoiMTI1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Y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TaG93RWxhcHNlZFRpbWVHcmFkaWVudFN0eWxlIjpmYWxzZX0sIlNjYWxlIjp7IiRpZCI6IjEyNyIsIlN0YXJ0RGF0ZSI6IjAwMDEtMDEtMDFUMDA6MDA6MDAiLCJFbmREYXRlIjoiMjAxOC0wMy0zMVQyMzo1OTowMCIsIkZvcm1hdCI6InciLCJUeXBlIjoxLCJBdXRvRGF0ZVJhbmdlIjp0cnVlLCJXb3JraW5nRGF5cyI6MTI3LCJUb2RheU1hcmtlclRleHQiOiJUb2RheSIsIkF1dG9TY2FsZVR5cGUiOnRydWV9LCJNaWxlc3RvbmVzIjpbXSwiVGFza3MiOltdLCJNc1Byb2plY3RJdGVtc1RyZWUiOnsiJGlkIjoiMTI4IiwiUm9vdCI6eyJJbXBvcnRJZCI6bnVsbCwiSXNJbXBvcnRlZCI6ZmFsc2UsIkNoaWxkcmVuIjpbXX19LCJNZXRhZGF0YSI6eyIkaWQiOiIxMjkiLCJSZWNlbnRDb2xvcnNDb2xsZWN0aW9uIjoiW1wiI0ZGRkYwMEYwXCIsXCIjRkY2RjMxOThcIixcIiNGRkZFQkEwQVwiLFwiI0ZGOTZENjQyXCIsXCIjRkYxQUFBNDJcIixcIiNGRkVBMTYxRVwiXSJ9LCJTZXR0aW5ncyI6eyIkaWQiOiIxMzAiLCJJbXBhT3B0aW9ucyI6eyIkaWQiOiIxMzEiLCJMZWZ0VG9SaWdodCI6ZmFsc2UsIlBheWxvYWRPcHRpb25zIjoyfSwiVXNlQ29tcHJlc3Npb24iOmZhbHNlLCJDb21wcmVzaW9uUGVyY2VudGFnZSI6NTAuMCwiSW5hY3RpdmVJbnRlcnZhbFdpZHRoVGhyZXNob2xkIjozMC4wLCJJbmFjdGl2ZUludGVydmFsV2lkdGgiOjEuMCwiU3BsaXRUYXNrcyI6ZmFsc2UsIlVzZUNsdXN0ZXIiOmZhbHNlLCJFcHNpbG9uIjowLjAsIk1pblBvaW50c1RvRm9ybUFDbHVzdGVyIjoyLCJHZW5lcmF0ZUludmlzaWJsZVNoYXBlcyI6ZmFsc2UsIlNtYXJ0VGltZWxpbmVUYXNrUGVyY2VudGFnZUZpdCI6ZmFsc2V9LCJJc05ldyI6dHJ1ZSwiSW1wb3J0VHlwZSI6MCwiRmlsZVBhdGgiOm51bGwsIlRpbWVDb25maWd1cmF0aW9uIjp7IiRpZCI6IjEzMiIsIlVzZVRpbWUiOmZhbHNlLCJXb3JrRGF5U3RhcnQiOiIwMDowMDowMCIsIldvcmtEYXlFbmQiOiIyMzo1OTowMCJ9LCJMYXN0VXNlZFRlbXBsYXRlSWQiOiI3MzU1YjYzMy1hYzY2LTQ1MjgtOGI0ZC0yOTlmYWVkYzllZTki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jacency" id="{1CAD6BFD-FC90-48EB-80FC-002B6ABA391D}" vid="{0F5EAFDB-4CB9-47B4-90C4-7031342E4F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1114</TotalTime>
  <Words>631</Words>
  <Application>Microsoft Office PowerPoint</Application>
  <PresentationFormat>Widescreen</PresentationFormat>
  <Paragraphs>123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Symbol</vt:lpstr>
      <vt:lpstr>Wingdings</vt:lpstr>
      <vt:lpstr>Adjacency</vt:lpstr>
      <vt:lpstr>Methane Oxidation in Serpentinization-Hosted Ecosystems </vt:lpstr>
      <vt:lpstr>Culture Dependent Approach: Test Predictions from Environmental Observations</vt:lpstr>
      <vt:lpstr>Serpentinization in the Oman Samail Ophiolite</vt:lpstr>
      <vt:lpstr>Energy available, are methanotrophs present? 16S rRNA Gene Analysis</vt:lpstr>
      <vt:lpstr>Geochemical Drivers on Distribution of Methanotrophs Our Prediction, Competitive Inhibition by NH3 </vt:lpstr>
      <vt:lpstr>Culture Dependent Approach</vt:lpstr>
      <vt:lpstr>Results from Environmental [NH3] Experiment</vt:lpstr>
      <vt:lpstr>Environment to Enrichment Community Change 16S rRNA Gene Sequencing</vt:lpstr>
      <vt:lpstr>Populations Selected for and Against Environment to Culture</vt:lpstr>
      <vt:lpstr>PowerPoint Presentation</vt:lpstr>
      <vt:lpstr>Acknowledgements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Methane Oxidation in Serpentinization-Hosted Ecosystems</dc:title>
  <dc:creator>Melkor</dc:creator>
  <cp:lastModifiedBy>Melkor</cp:lastModifiedBy>
  <cp:revision>111</cp:revision>
  <dcterms:created xsi:type="dcterms:W3CDTF">2018-03-05T17:38:59Z</dcterms:created>
  <dcterms:modified xsi:type="dcterms:W3CDTF">2018-03-31T04:29:47Z</dcterms:modified>
</cp:coreProperties>
</file>